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41"/>
  </p:notesMasterIdLst>
  <p:sldIdLst>
    <p:sldId id="256" r:id="rId2"/>
    <p:sldId id="272" r:id="rId3"/>
    <p:sldId id="257" r:id="rId4"/>
    <p:sldId id="326" r:id="rId5"/>
    <p:sldId id="323" r:id="rId6"/>
    <p:sldId id="300" r:id="rId7"/>
    <p:sldId id="320" r:id="rId8"/>
    <p:sldId id="301" r:id="rId9"/>
    <p:sldId id="324" r:id="rId10"/>
    <p:sldId id="325" r:id="rId11"/>
    <p:sldId id="299" r:id="rId12"/>
    <p:sldId id="265" r:id="rId13"/>
    <p:sldId id="258" r:id="rId14"/>
    <p:sldId id="259" r:id="rId15"/>
    <p:sldId id="260" r:id="rId16"/>
    <p:sldId id="262" r:id="rId17"/>
    <p:sldId id="306" r:id="rId18"/>
    <p:sldId id="303" r:id="rId19"/>
    <p:sldId id="304" r:id="rId20"/>
    <p:sldId id="305" r:id="rId21"/>
    <p:sldId id="310" r:id="rId22"/>
    <p:sldId id="307" r:id="rId23"/>
    <p:sldId id="308" r:id="rId24"/>
    <p:sldId id="309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7" r:id="rId35"/>
    <p:sldId id="328" r:id="rId36"/>
    <p:sldId id="263" r:id="rId37"/>
    <p:sldId id="321" r:id="rId38"/>
    <p:sldId id="322" r:id="rId39"/>
    <p:sldId id="280" r:id="rId40"/>
  </p:sldIdLst>
  <p:sldSz cx="9144000" cy="5143500" type="screen16x9"/>
  <p:notesSz cx="6858000" cy="9144000"/>
  <p:embeddedFontLst>
    <p:embeddedFont>
      <p:font typeface="Roboto Condensed Light" charset="0"/>
      <p:regular r:id="rId42"/>
      <p:bold r:id="rId43"/>
      <p:italic r:id="rId44"/>
      <p:boldItalic r:id="rId45"/>
    </p:embeddedFont>
    <p:embeddedFont>
      <p:font typeface="Exo 2" charset="0"/>
      <p:regular r:id="rId46"/>
      <p:bold r:id="rId47"/>
      <p:italic r:id="rId48"/>
      <p:boldItalic r:id="rId49"/>
    </p:embeddedFont>
    <p:embeddedFont>
      <p:font typeface="Roboto Condensed" charset="0"/>
      <p:regular r:id="rId50"/>
      <p:bold r:id="rId51"/>
      <p:italic r:id="rId52"/>
      <p:boldItalic r:id="rId53"/>
    </p:embeddedFont>
    <p:embeddedFont>
      <p:font typeface="Squada One" charset="0"/>
      <p:regular r:id="rId54"/>
    </p:embeddedFont>
    <p:embeddedFont>
      <p:font typeface="Fira Sans Extra Condensed Medium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54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FC6F520D-53FB-46A7-A627-F614B34C58F8}">
  <a:tblStyle styleId="{FC6F520D-53FB-46A7-A627-F614B34C58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832" autoAdjust="0"/>
  </p:normalViewPr>
  <p:slideViewPr>
    <p:cSldViewPr snapToGrid="0">
      <p:cViewPr>
        <p:scale>
          <a:sx n="47" d="100"/>
          <a:sy n="47" d="100"/>
        </p:scale>
        <p:origin x="-1748" y="-604"/>
      </p:cViewPr>
      <p:guideLst>
        <p:guide orient="horz" pos="15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1abfbaf28_3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1abfbaf28_3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0422e0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0422e0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58c66ba33b_0_9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58c66ba33b_0_9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1abfbaf28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1abfbaf28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1abfbaf28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1abfbaf28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35981" y="1393699"/>
            <a:ext cx="688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670681" y="29335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3">
    <p:bg>
      <p:bgPr>
        <a:noFill/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385875" y="2098650"/>
            <a:ext cx="2372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ctrTitle" idx="2"/>
          </p:nvPr>
        </p:nvSpPr>
        <p:spPr>
          <a:xfrm>
            <a:off x="390296" y="201653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90446" y="656478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3" hasCustomPrompt="1"/>
          </p:nvPr>
        </p:nvSpPr>
        <p:spPr>
          <a:xfrm>
            <a:off x="2118448" y="54444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4" hasCustomPrompt="1"/>
          </p:nvPr>
        </p:nvSpPr>
        <p:spPr>
          <a:xfrm>
            <a:off x="2105406" y="151580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105406" y="248716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6" hasCustomPrompt="1"/>
          </p:nvPr>
        </p:nvSpPr>
        <p:spPr>
          <a:xfrm>
            <a:off x="5922008" y="2092638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7" hasCustomPrompt="1"/>
          </p:nvPr>
        </p:nvSpPr>
        <p:spPr>
          <a:xfrm>
            <a:off x="5922008" y="3112336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5922008" y="4132033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>
            <a:off x="390296" y="1167854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3"/>
          </p:nvPr>
        </p:nvSpPr>
        <p:spPr>
          <a:xfrm>
            <a:off x="690446" y="1622677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 idx="14"/>
          </p:nvPr>
        </p:nvSpPr>
        <p:spPr>
          <a:xfrm>
            <a:off x="390296" y="2141336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5"/>
          </p:nvPr>
        </p:nvSpPr>
        <p:spPr>
          <a:xfrm>
            <a:off x="690446" y="2596156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6811558" y="1775180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6811558" y="2230005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18"/>
          </p:nvPr>
        </p:nvSpPr>
        <p:spPr>
          <a:xfrm>
            <a:off x="6811558" y="2799095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9"/>
          </p:nvPr>
        </p:nvSpPr>
        <p:spPr>
          <a:xfrm>
            <a:off x="6811558" y="3253917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ctrTitle" idx="20"/>
          </p:nvPr>
        </p:nvSpPr>
        <p:spPr>
          <a:xfrm>
            <a:off x="6811558" y="3811353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21"/>
          </p:nvPr>
        </p:nvSpPr>
        <p:spPr>
          <a:xfrm>
            <a:off x="6811558" y="4266173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CUSTOM_1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 flipH="1">
            <a:off x="1147650" y="308515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1475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1147575" y="402895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263835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2459550" y="2314225"/>
            <a:ext cx="42249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1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CUSTOM_2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ctrTitle"/>
          </p:nvPr>
        </p:nvSpPr>
        <p:spPr>
          <a:xfrm flipH="1">
            <a:off x="2747779" y="263567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641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3718579" y="4030481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hoto">
  <p:cSld name="CUSTOM_2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ctrTitle"/>
          </p:nvPr>
        </p:nvSpPr>
        <p:spPr>
          <a:xfrm>
            <a:off x="1600733" y="985228"/>
            <a:ext cx="26736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1179233" y="3058425"/>
            <a:ext cx="30951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ctrTitle" idx="2"/>
          </p:nvPr>
        </p:nvSpPr>
        <p:spPr>
          <a:xfrm>
            <a:off x="1932090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CUSTOM_2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 idx="2" hasCustomPrompt="1"/>
          </p:nvPr>
        </p:nvSpPr>
        <p:spPr>
          <a:xfrm>
            <a:off x="1086651" y="1475125"/>
            <a:ext cx="17952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 flipH="1">
            <a:off x="3481677" y="1666454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 idx="3" hasCustomPrompt="1"/>
          </p:nvPr>
        </p:nvSpPr>
        <p:spPr>
          <a:xfrm>
            <a:off x="2298451" y="2475350"/>
            <a:ext cx="17637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4"/>
          </p:nvPr>
        </p:nvSpPr>
        <p:spPr>
          <a:xfrm flipH="1">
            <a:off x="4568051" y="2688425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 idx="5" hasCustomPrompt="1"/>
          </p:nvPr>
        </p:nvSpPr>
        <p:spPr>
          <a:xfrm>
            <a:off x="3353176" y="3513625"/>
            <a:ext cx="17952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6"/>
          </p:nvPr>
        </p:nvSpPr>
        <p:spPr>
          <a:xfrm flipH="1">
            <a:off x="5671490" y="3709941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ctrTitle" idx="2"/>
          </p:nvPr>
        </p:nvSpPr>
        <p:spPr>
          <a:xfrm>
            <a:off x="2285760" y="1652042"/>
            <a:ext cx="17931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2285760" y="1946292"/>
            <a:ext cx="1708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ctrTitle" idx="3"/>
          </p:nvPr>
        </p:nvSpPr>
        <p:spPr>
          <a:xfrm>
            <a:off x="2285760" y="3570573"/>
            <a:ext cx="17931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4"/>
          </p:nvPr>
        </p:nvSpPr>
        <p:spPr>
          <a:xfrm>
            <a:off x="2285760" y="3864823"/>
            <a:ext cx="1708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ctrTitle" idx="5"/>
          </p:nvPr>
        </p:nvSpPr>
        <p:spPr>
          <a:xfrm>
            <a:off x="5047297" y="1652042"/>
            <a:ext cx="17931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6"/>
          </p:nvPr>
        </p:nvSpPr>
        <p:spPr>
          <a:xfrm>
            <a:off x="5047299" y="1946292"/>
            <a:ext cx="17931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ctrTitle" idx="7"/>
          </p:nvPr>
        </p:nvSpPr>
        <p:spPr>
          <a:xfrm>
            <a:off x="5047297" y="3570573"/>
            <a:ext cx="17931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8"/>
          </p:nvPr>
        </p:nvSpPr>
        <p:spPr>
          <a:xfrm>
            <a:off x="5047299" y="3864823"/>
            <a:ext cx="17931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2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subTitle" idx="1"/>
          </p:nvPr>
        </p:nvSpPr>
        <p:spPr>
          <a:xfrm>
            <a:off x="3670681" y="29335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REDE INOVALAGOAS</a:t>
            </a:r>
            <a:endParaRPr dirty="0"/>
          </a:p>
        </p:txBody>
      </p:sp>
      <p:sp>
        <p:nvSpPr>
          <p:cNvPr id="137" name="Google Shape;137;p28"/>
          <p:cNvSpPr txBox="1">
            <a:spLocks noGrp="1"/>
          </p:cNvSpPr>
          <p:nvPr>
            <p:ph type="ctrTitle"/>
          </p:nvPr>
        </p:nvSpPr>
        <p:spPr>
          <a:xfrm>
            <a:off x="3481329" y="1393699"/>
            <a:ext cx="4583017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INDÚSTRIA DIGITAL</a:t>
            </a:r>
            <a:endParaRPr dirty="0"/>
          </a:p>
        </p:txBody>
      </p:sp>
      <p:cxnSp>
        <p:nvCxnSpPr>
          <p:cNvPr id="138" name="Google Shape;138;p28"/>
          <p:cNvCxnSpPr/>
          <p:nvPr/>
        </p:nvCxnSpPr>
        <p:spPr>
          <a:xfrm>
            <a:off x="7145675" y="3176000"/>
            <a:ext cx="2086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6" descr="Alagoas Dig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5133" y="4459147"/>
            <a:ext cx="950731" cy="684353"/>
          </a:xfrm>
          <a:prstGeom prst="rect">
            <a:avLst/>
          </a:prstGeom>
          <a:noFill/>
        </p:spPr>
      </p:pic>
      <p:pic>
        <p:nvPicPr>
          <p:cNvPr id="6" name="Picture 12" descr="ASN - Sebrae Alagoas abre cadastro para consultores e instruto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5276" y="4537498"/>
            <a:ext cx="711752" cy="444270"/>
          </a:xfrm>
          <a:prstGeom prst="rect">
            <a:avLst/>
          </a:prstGeom>
          <a:noFill/>
        </p:spPr>
      </p:pic>
      <p:pic>
        <p:nvPicPr>
          <p:cNvPr id="7" name="Picture 14" descr="https://ufal.br/ufal/comunicacao/identidade-visual/brasao/por-extenso/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7284" y="4437570"/>
            <a:ext cx="542712" cy="561429"/>
          </a:xfrm>
          <a:prstGeom prst="rect">
            <a:avLst/>
          </a:prstGeom>
          <a:noFill/>
        </p:spPr>
      </p:pic>
      <p:pic>
        <p:nvPicPr>
          <p:cNvPr id="8" name="Picture 16" descr="logo IEL nov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3172" y="4555411"/>
            <a:ext cx="1051676" cy="395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7932" y="1243584"/>
            <a:ext cx="68834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Roboto Condensed" charset="0"/>
                <a:ea typeface="Roboto Condensed" charset="0"/>
              </a:rPr>
              <a:t>De forma sistemática, colaborativa, contínua e transparente, com etapas estruturadas e critérios alinhados às estratégias das empresas, este projeto propõe a implantação de um Programa piloto de Transformação Digital em 10 indústrias de Micro, pequeno e médio porte, localizadas no município de Maceió,  tratando desde a criação da visão digital, ideação e o desenvolvimento dos projetos, que estão inclusos o uso de novos recursos, utilização dos dados de forma estratégica e a automatização de processos.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Roboto Condensed" charset="0"/>
                <a:ea typeface="Roboto Condensed" charset="0"/>
              </a:rPr>
              <a:t>A transformação digital destas 10 empresas não devem se limitar apenas ao investimento em plataformas e soluções de automação, desenvolvimento de produtos tecnológicos e marketing digital. As organizações irão buscar integração das áreas, deixarão de atuar de forma hierarquizada, seus processos serão reestruturados e as pessoas engajadas em todas as etapas como fator crucial de sucesso de sua implementação ao dia a dia empresarial. </a:t>
            </a:r>
          </a:p>
        </p:txBody>
      </p:sp>
      <p:cxnSp>
        <p:nvCxnSpPr>
          <p:cNvPr id="7" name="Google Shape;185;p32"/>
          <p:cNvCxnSpPr/>
          <p:nvPr/>
        </p:nvCxnSpPr>
        <p:spPr>
          <a:xfrm>
            <a:off x="4569600" y="1067780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186;p32"/>
          <p:cNvCxnSpPr/>
          <p:nvPr/>
        </p:nvCxnSpPr>
        <p:spPr>
          <a:xfrm>
            <a:off x="0" y="4045855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2862;p57"/>
          <p:cNvGrpSpPr/>
          <p:nvPr/>
        </p:nvGrpSpPr>
        <p:grpSpPr>
          <a:xfrm>
            <a:off x="-4421248" y="-12344400"/>
            <a:ext cx="35190807" cy="19117138"/>
            <a:chOff x="1397225" y="1410350"/>
            <a:chExt cx="4786300" cy="2774500"/>
          </a:xfrm>
        </p:grpSpPr>
        <p:grpSp>
          <p:nvGrpSpPr>
            <p:cNvPr id="325" name="Google Shape;2863;p57"/>
            <p:cNvGrpSpPr/>
            <p:nvPr/>
          </p:nvGrpSpPr>
          <p:grpSpPr>
            <a:xfrm>
              <a:off x="4293400" y="2574725"/>
              <a:ext cx="84425" cy="80100"/>
              <a:chOff x="4293400" y="2574725"/>
              <a:chExt cx="84425" cy="80100"/>
            </a:xfrm>
          </p:grpSpPr>
          <p:sp>
            <p:nvSpPr>
              <p:cNvPr id="580" name="Google Shape;2864;p57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</p:sp>
          <p:sp>
            <p:nvSpPr>
              <p:cNvPr id="581" name="Google Shape;2865;p57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6" name="Google Shape;2866;p57"/>
            <p:cNvGrpSpPr/>
            <p:nvPr/>
          </p:nvGrpSpPr>
          <p:grpSpPr>
            <a:xfrm>
              <a:off x="4000175" y="1462675"/>
              <a:ext cx="1917275" cy="1140875"/>
              <a:chOff x="4000175" y="1462675"/>
              <a:chExt cx="1917275" cy="1140875"/>
            </a:xfrm>
          </p:grpSpPr>
          <p:sp>
            <p:nvSpPr>
              <p:cNvPr id="572" name="Google Shape;2867;p57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</p:sp>
          <p:grpSp>
            <p:nvGrpSpPr>
              <p:cNvPr id="573" name="Google Shape;2868;p57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574" name="Google Shape;2869;p57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</p:sp>
            <p:sp>
              <p:nvSpPr>
                <p:cNvPr id="575" name="Google Shape;2870;p57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2871;p57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2872;p57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2873;p57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2874;p57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27" name="Google Shape;2875;p57"/>
            <p:cNvGrpSpPr/>
            <p:nvPr/>
          </p:nvGrpSpPr>
          <p:grpSpPr>
            <a:xfrm>
              <a:off x="3960625" y="2587825"/>
              <a:ext cx="94050" cy="104125"/>
              <a:chOff x="3960625" y="2587825"/>
              <a:chExt cx="94050" cy="104125"/>
            </a:xfrm>
          </p:grpSpPr>
          <p:sp>
            <p:nvSpPr>
              <p:cNvPr id="570" name="Google Shape;2876;p57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</p:sp>
          <p:sp>
            <p:nvSpPr>
              <p:cNvPr id="571" name="Google Shape;2877;p57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" name="Google Shape;2878;p57"/>
            <p:cNvGrpSpPr/>
            <p:nvPr/>
          </p:nvGrpSpPr>
          <p:grpSpPr>
            <a:xfrm>
              <a:off x="3765350" y="2500900"/>
              <a:ext cx="173600" cy="187925"/>
              <a:chOff x="3765350" y="2500900"/>
              <a:chExt cx="173600" cy="187925"/>
            </a:xfrm>
          </p:grpSpPr>
          <p:sp>
            <p:nvSpPr>
              <p:cNvPr id="564" name="Google Shape;2879;p57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</p:sp>
          <p:sp>
            <p:nvSpPr>
              <p:cNvPr id="565" name="Google Shape;2880;p57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2881;p57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2882;p57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2883;p57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2884;p57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" name="Google Shape;2885;p57"/>
            <p:cNvGrpSpPr/>
            <p:nvPr/>
          </p:nvGrpSpPr>
          <p:grpSpPr>
            <a:xfrm>
              <a:off x="3750475" y="2481850"/>
              <a:ext cx="85125" cy="51800"/>
              <a:chOff x="3750475" y="2481850"/>
              <a:chExt cx="85125" cy="51800"/>
            </a:xfrm>
          </p:grpSpPr>
          <p:sp>
            <p:nvSpPr>
              <p:cNvPr id="562" name="Google Shape;2886;p57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2887;p57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</p:sp>
        </p:grpSp>
        <p:grpSp>
          <p:nvGrpSpPr>
            <p:cNvPr id="330" name="Google Shape;2888;p57"/>
            <p:cNvGrpSpPr/>
            <p:nvPr/>
          </p:nvGrpSpPr>
          <p:grpSpPr>
            <a:xfrm>
              <a:off x="3627175" y="2432450"/>
              <a:ext cx="172100" cy="169075"/>
              <a:chOff x="3627175" y="2432450"/>
              <a:chExt cx="172100" cy="169075"/>
            </a:xfrm>
          </p:grpSpPr>
          <p:sp>
            <p:nvSpPr>
              <p:cNvPr id="559" name="Google Shape;2889;p57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2890;p57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</p:sp>
          <p:sp>
            <p:nvSpPr>
              <p:cNvPr id="561" name="Google Shape;2891;p57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</p:sp>
        </p:grpSp>
        <p:grpSp>
          <p:nvGrpSpPr>
            <p:cNvPr id="331" name="Google Shape;2892;p57"/>
            <p:cNvGrpSpPr/>
            <p:nvPr/>
          </p:nvGrpSpPr>
          <p:grpSpPr>
            <a:xfrm>
              <a:off x="3561536" y="2585450"/>
              <a:ext cx="61539" cy="99045"/>
              <a:chOff x="3561536" y="2585450"/>
              <a:chExt cx="61539" cy="99045"/>
            </a:xfrm>
          </p:grpSpPr>
          <p:sp>
            <p:nvSpPr>
              <p:cNvPr id="557" name="Google Shape;2893;p57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2894;p57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</p:sp>
        </p:grpSp>
        <p:grpSp>
          <p:nvGrpSpPr>
            <p:cNvPr id="332" name="Google Shape;2895;p57"/>
            <p:cNvGrpSpPr/>
            <p:nvPr/>
          </p:nvGrpSpPr>
          <p:grpSpPr>
            <a:xfrm>
              <a:off x="3906325" y="1984500"/>
              <a:ext cx="156075" cy="262825"/>
              <a:chOff x="3906325" y="1984500"/>
              <a:chExt cx="156075" cy="262825"/>
            </a:xfrm>
          </p:grpSpPr>
          <p:sp>
            <p:nvSpPr>
              <p:cNvPr id="555" name="Google Shape;2896;p57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</p:sp>
          <p:sp>
            <p:nvSpPr>
              <p:cNvPr id="556" name="Google Shape;2897;p57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3" name="Google Shape;2898;p57"/>
            <p:cNvGrpSpPr/>
            <p:nvPr/>
          </p:nvGrpSpPr>
          <p:grpSpPr>
            <a:xfrm>
              <a:off x="1397225" y="1637375"/>
              <a:ext cx="1401575" cy="1228250"/>
              <a:chOff x="1397225" y="1637375"/>
              <a:chExt cx="1401575" cy="1228250"/>
            </a:xfrm>
          </p:grpSpPr>
          <p:sp>
            <p:nvSpPr>
              <p:cNvPr id="551" name="Google Shape;2899;p57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</p:sp>
          <p:grpSp>
            <p:nvGrpSpPr>
              <p:cNvPr id="552" name="Google Shape;2900;p57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553" name="Google Shape;2901;p57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2902;p57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34" name="Google Shape;2903;p57"/>
            <p:cNvGrpSpPr/>
            <p:nvPr/>
          </p:nvGrpSpPr>
          <p:grpSpPr>
            <a:xfrm>
              <a:off x="2605700" y="3152850"/>
              <a:ext cx="594125" cy="616250"/>
              <a:chOff x="2605700" y="3152850"/>
              <a:chExt cx="594125" cy="616250"/>
            </a:xfrm>
          </p:grpSpPr>
          <p:sp>
            <p:nvSpPr>
              <p:cNvPr id="549" name="Google Shape;2904;p57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</p:sp>
          <p:sp>
            <p:nvSpPr>
              <p:cNvPr id="550" name="Google Shape;2905;p57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" name="Google Shape;2906;p57"/>
            <p:cNvGrpSpPr/>
            <p:nvPr/>
          </p:nvGrpSpPr>
          <p:grpSpPr>
            <a:xfrm>
              <a:off x="2680375" y="3423800"/>
              <a:ext cx="182975" cy="761050"/>
              <a:chOff x="2680375" y="3423800"/>
              <a:chExt cx="182975" cy="761050"/>
            </a:xfrm>
          </p:grpSpPr>
          <p:sp>
            <p:nvSpPr>
              <p:cNvPr id="547" name="Google Shape;2907;p57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</p:sp>
          <p:sp>
            <p:nvSpPr>
              <p:cNvPr id="548" name="Google Shape;2908;p57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2909;p57"/>
            <p:cNvGrpSpPr/>
            <p:nvPr/>
          </p:nvGrpSpPr>
          <p:grpSpPr>
            <a:xfrm>
              <a:off x="3918000" y="3561900"/>
              <a:ext cx="236225" cy="207100"/>
              <a:chOff x="3918000" y="3561900"/>
              <a:chExt cx="236225" cy="207100"/>
            </a:xfrm>
          </p:grpSpPr>
          <p:sp>
            <p:nvSpPr>
              <p:cNvPr id="545" name="Google Shape;2910;p57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</p:sp>
          <p:sp>
            <p:nvSpPr>
              <p:cNvPr id="546" name="Google Shape;2911;p57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7" name="Google Shape;2912;p57"/>
            <p:cNvSpPr/>
            <p:nvPr/>
          </p:nvSpPr>
          <p:spPr>
            <a:xfrm>
              <a:off x="2736350" y="2969700"/>
              <a:ext cx="39250" cy="12050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913;p57"/>
            <p:cNvSpPr/>
            <p:nvPr/>
          </p:nvSpPr>
          <p:spPr>
            <a:xfrm>
              <a:off x="2668350" y="2948250"/>
              <a:ext cx="55475" cy="36625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914;p57"/>
            <p:cNvSpPr/>
            <p:nvPr/>
          </p:nvSpPr>
          <p:spPr>
            <a:xfrm>
              <a:off x="2980100" y="1451675"/>
              <a:ext cx="608375" cy="778925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0" name="Google Shape;2915;p57"/>
            <p:cNvGrpSpPr/>
            <p:nvPr/>
          </p:nvGrpSpPr>
          <p:grpSpPr>
            <a:xfrm>
              <a:off x="1922950" y="1410350"/>
              <a:ext cx="1252825" cy="1162875"/>
              <a:chOff x="1922950" y="1410350"/>
              <a:chExt cx="1252825" cy="1162875"/>
            </a:xfrm>
          </p:grpSpPr>
          <p:sp>
            <p:nvSpPr>
              <p:cNvPr id="529" name="Google Shape;2916;p57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2917;p57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2918;p57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2919;p57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2920;p57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2921;p57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2922;p57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2923;p57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2924;p57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2925;p57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2926;p57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2927;p57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2928;p57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2929;p57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2930;p57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2931;p57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1" name="Google Shape;2932;p57"/>
            <p:cNvSpPr/>
            <p:nvPr/>
          </p:nvSpPr>
          <p:spPr>
            <a:xfrm>
              <a:off x="2577325" y="2970225"/>
              <a:ext cx="32450" cy="13100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933;p57"/>
            <p:cNvSpPr/>
            <p:nvPr/>
          </p:nvSpPr>
          <p:spPr>
            <a:xfrm>
              <a:off x="2632250" y="2947725"/>
              <a:ext cx="41350" cy="29325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934;p57"/>
            <p:cNvSpPr/>
            <p:nvPr/>
          </p:nvSpPr>
          <p:spPr>
            <a:xfrm>
              <a:off x="2485775" y="2895925"/>
              <a:ext cx="153825" cy="54950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935;p57"/>
            <p:cNvSpPr/>
            <p:nvPr/>
          </p:nvSpPr>
          <p:spPr>
            <a:xfrm>
              <a:off x="2901125" y="4083350"/>
              <a:ext cx="39250" cy="22525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936;p57"/>
            <p:cNvSpPr/>
            <p:nvPr/>
          </p:nvSpPr>
          <p:spPr>
            <a:xfrm>
              <a:off x="2506700" y="3102550"/>
              <a:ext cx="80075" cy="36650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937;p57"/>
            <p:cNvSpPr/>
            <p:nvPr/>
          </p:nvSpPr>
          <p:spPr>
            <a:xfrm>
              <a:off x="2464350" y="3080075"/>
              <a:ext cx="48650" cy="45525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938;p57"/>
            <p:cNvSpPr/>
            <p:nvPr/>
          </p:nvSpPr>
          <p:spPr>
            <a:xfrm>
              <a:off x="2438700" y="3020425"/>
              <a:ext cx="67500" cy="66975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939;p57"/>
            <p:cNvSpPr/>
            <p:nvPr/>
          </p:nvSpPr>
          <p:spPr>
            <a:xfrm>
              <a:off x="2416725" y="3006825"/>
              <a:ext cx="91575" cy="46050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940;p57"/>
            <p:cNvSpPr/>
            <p:nvPr/>
          </p:nvSpPr>
          <p:spPr>
            <a:xfrm>
              <a:off x="2404175" y="3031950"/>
              <a:ext cx="36125" cy="20925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941;p57"/>
            <p:cNvSpPr/>
            <p:nvPr/>
          </p:nvSpPr>
          <p:spPr>
            <a:xfrm>
              <a:off x="2420400" y="2972825"/>
              <a:ext cx="16750" cy="36650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942;p57"/>
            <p:cNvSpPr/>
            <p:nvPr/>
          </p:nvSpPr>
          <p:spPr>
            <a:xfrm>
              <a:off x="2374900" y="2981200"/>
              <a:ext cx="59650" cy="62800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2943;p57"/>
            <p:cNvSpPr/>
            <p:nvPr/>
          </p:nvSpPr>
          <p:spPr>
            <a:xfrm>
              <a:off x="2050050" y="2725400"/>
              <a:ext cx="412225" cy="305525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944;p57"/>
            <p:cNvSpPr/>
            <p:nvPr/>
          </p:nvSpPr>
          <p:spPr>
            <a:xfrm>
              <a:off x="2916800" y="3161675"/>
              <a:ext cx="40825" cy="58600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945;p57"/>
            <p:cNvSpPr/>
            <p:nvPr/>
          </p:nvSpPr>
          <p:spPr>
            <a:xfrm>
              <a:off x="2866075" y="3155900"/>
              <a:ext cx="58075" cy="63325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946;p57"/>
            <p:cNvSpPr/>
            <p:nvPr/>
          </p:nvSpPr>
          <p:spPr>
            <a:xfrm>
              <a:off x="2816900" y="3119825"/>
              <a:ext cx="72725" cy="109350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947;p57"/>
            <p:cNvSpPr/>
            <p:nvPr/>
          </p:nvSpPr>
          <p:spPr>
            <a:xfrm>
              <a:off x="2646900" y="3064375"/>
              <a:ext cx="192000" cy="172650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948;p57"/>
            <p:cNvSpPr/>
            <p:nvPr/>
          </p:nvSpPr>
          <p:spPr>
            <a:xfrm>
              <a:off x="2561625" y="3060700"/>
              <a:ext cx="173700" cy="247450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949;p57"/>
            <p:cNvSpPr/>
            <p:nvPr/>
          </p:nvSpPr>
          <p:spPr>
            <a:xfrm>
              <a:off x="2531825" y="3224950"/>
              <a:ext cx="85800" cy="94200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2950;p57"/>
            <p:cNvSpPr/>
            <p:nvPr/>
          </p:nvSpPr>
          <p:spPr>
            <a:xfrm>
              <a:off x="2527100" y="3246400"/>
              <a:ext cx="186250" cy="274650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2951;p57"/>
            <p:cNvSpPr/>
            <p:nvPr/>
          </p:nvSpPr>
          <p:spPr>
            <a:xfrm>
              <a:off x="2700250" y="3389200"/>
              <a:ext cx="179975" cy="200900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2952;p57"/>
            <p:cNvSpPr/>
            <p:nvPr/>
          </p:nvSpPr>
          <p:spPr>
            <a:xfrm>
              <a:off x="2809050" y="3531500"/>
              <a:ext cx="123475" cy="130275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2953;p57"/>
            <p:cNvSpPr/>
            <p:nvPr/>
          </p:nvSpPr>
          <p:spPr>
            <a:xfrm>
              <a:off x="2884375" y="3700450"/>
              <a:ext cx="73250" cy="83200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2954;p57"/>
            <p:cNvGrpSpPr/>
            <p:nvPr/>
          </p:nvGrpSpPr>
          <p:grpSpPr>
            <a:xfrm>
              <a:off x="2711750" y="3572300"/>
              <a:ext cx="230725" cy="598425"/>
              <a:chOff x="2711750" y="3572300"/>
              <a:chExt cx="230725" cy="598425"/>
            </a:xfrm>
          </p:grpSpPr>
          <p:sp>
            <p:nvSpPr>
              <p:cNvPr id="527" name="Google Shape;2955;p57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2956;p57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4" name="Google Shape;2957;p57"/>
            <p:cNvSpPr/>
            <p:nvPr/>
          </p:nvSpPr>
          <p:spPr>
            <a:xfrm>
              <a:off x="5404100" y="2847275"/>
              <a:ext cx="26175" cy="61250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5" name="Google Shape;2958;p57"/>
            <p:cNvGrpSpPr/>
            <p:nvPr/>
          </p:nvGrpSpPr>
          <p:grpSpPr>
            <a:xfrm>
              <a:off x="3781475" y="1624825"/>
              <a:ext cx="153300" cy="166375"/>
              <a:chOff x="3781475" y="1624825"/>
              <a:chExt cx="153300" cy="166375"/>
            </a:xfrm>
          </p:grpSpPr>
          <p:sp>
            <p:nvSpPr>
              <p:cNvPr id="523" name="Google Shape;2959;p57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2960;p57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2961;p57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2962;p57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2963;p57"/>
            <p:cNvSpPr/>
            <p:nvPr/>
          </p:nvSpPr>
          <p:spPr>
            <a:xfrm>
              <a:off x="5511350" y="2436650"/>
              <a:ext cx="175250" cy="3071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2964;p57"/>
            <p:cNvSpPr/>
            <p:nvPr/>
          </p:nvSpPr>
          <p:spPr>
            <a:xfrm>
              <a:off x="5440200" y="2597250"/>
              <a:ext cx="60175" cy="83725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2965;p57"/>
            <p:cNvSpPr/>
            <p:nvPr/>
          </p:nvSpPr>
          <p:spPr>
            <a:xfrm>
              <a:off x="5410900" y="2501000"/>
              <a:ext cx="68550" cy="117725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2966;p57"/>
            <p:cNvSpPr/>
            <p:nvPr/>
          </p:nvSpPr>
          <p:spPr>
            <a:xfrm>
              <a:off x="4855375" y="2348250"/>
              <a:ext cx="444650" cy="209800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2967;p57"/>
            <p:cNvSpPr/>
            <p:nvPr/>
          </p:nvSpPr>
          <p:spPr>
            <a:xfrm>
              <a:off x="5730000" y="3287725"/>
              <a:ext cx="141250" cy="120875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2968;p57"/>
            <p:cNvSpPr/>
            <p:nvPr/>
          </p:nvSpPr>
          <p:spPr>
            <a:xfrm>
              <a:off x="5413525" y="2961325"/>
              <a:ext cx="115100" cy="200900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2969;p57"/>
            <p:cNvSpPr/>
            <p:nvPr/>
          </p:nvSpPr>
          <p:spPr>
            <a:xfrm>
              <a:off x="5472625" y="3375600"/>
              <a:ext cx="56000" cy="29325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3" name="Google Shape;2970;p57"/>
            <p:cNvGrpSpPr/>
            <p:nvPr/>
          </p:nvGrpSpPr>
          <p:grpSpPr>
            <a:xfrm>
              <a:off x="5068275" y="3161675"/>
              <a:ext cx="664875" cy="222850"/>
              <a:chOff x="5068275" y="3161675"/>
              <a:chExt cx="664875" cy="222850"/>
            </a:xfrm>
          </p:grpSpPr>
          <p:sp>
            <p:nvSpPr>
              <p:cNvPr id="519" name="Google Shape;2971;p57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2972;p57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2973;p57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2974;p57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4" name="Google Shape;2975;p57"/>
            <p:cNvSpPr/>
            <p:nvPr/>
          </p:nvSpPr>
          <p:spPr>
            <a:xfrm>
              <a:off x="5139425" y="3145975"/>
              <a:ext cx="62800" cy="8215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2976;p57"/>
            <p:cNvSpPr/>
            <p:nvPr/>
          </p:nvSpPr>
          <p:spPr>
            <a:xfrm>
              <a:off x="5279075" y="3142825"/>
              <a:ext cx="137075" cy="9262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2977;p57"/>
            <p:cNvSpPr/>
            <p:nvPr/>
          </p:nvSpPr>
          <p:spPr>
            <a:xfrm>
              <a:off x="5150925" y="2887575"/>
              <a:ext cx="119300" cy="230700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2978;p57"/>
            <p:cNvSpPr/>
            <p:nvPr/>
          </p:nvSpPr>
          <p:spPr>
            <a:xfrm>
              <a:off x="5166625" y="3025150"/>
              <a:ext cx="75875" cy="6540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2979;p57"/>
            <p:cNvSpPr/>
            <p:nvPr/>
          </p:nvSpPr>
          <p:spPr>
            <a:xfrm>
              <a:off x="5123725" y="2903250"/>
              <a:ext cx="117200" cy="135525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2980;p57"/>
            <p:cNvSpPr/>
            <p:nvPr/>
          </p:nvSpPr>
          <p:spPr>
            <a:xfrm>
              <a:off x="5089200" y="2934650"/>
              <a:ext cx="121900" cy="227050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2981;p57"/>
            <p:cNvSpPr/>
            <p:nvPr/>
          </p:nvSpPr>
          <p:spPr>
            <a:xfrm>
              <a:off x="5009700" y="2810675"/>
              <a:ext cx="128175" cy="288250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2982;p57"/>
            <p:cNvSpPr/>
            <p:nvPr/>
          </p:nvSpPr>
          <p:spPr>
            <a:xfrm>
              <a:off x="4941700" y="2836825"/>
              <a:ext cx="74300" cy="95750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2983;p57"/>
            <p:cNvSpPr/>
            <p:nvPr/>
          </p:nvSpPr>
          <p:spPr>
            <a:xfrm>
              <a:off x="3787225" y="2293850"/>
              <a:ext cx="55475" cy="6802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2984;p57"/>
            <p:cNvSpPr/>
            <p:nvPr/>
          </p:nvSpPr>
          <p:spPr>
            <a:xfrm>
              <a:off x="3743300" y="1958025"/>
              <a:ext cx="290325" cy="33742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2985;p57"/>
            <p:cNvSpPr/>
            <p:nvPr/>
          </p:nvSpPr>
          <p:spPr>
            <a:xfrm>
              <a:off x="3823325" y="2021850"/>
              <a:ext cx="143875" cy="324875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2986;p57"/>
            <p:cNvSpPr/>
            <p:nvPr/>
          </p:nvSpPr>
          <p:spPr>
            <a:xfrm>
              <a:off x="3976075" y="2250975"/>
              <a:ext cx="57550" cy="52325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2987;p57"/>
            <p:cNvSpPr/>
            <p:nvPr/>
          </p:nvSpPr>
          <p:spPr>
            <a:xfrm>
              <a:off x="3949400" y="2288625"/>
              <a:ext cx="91550" cy="49725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2988;p57"/>
            <p:cNvSpPr/>
            <p:nvPr/>
          </p:nvSpPr>
          <p:spPr>
            <a:xfrm>
              <a:off x="3952525" y="2322625"/>
              <a:ext cx="71175" cy="52325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2989;p57"/>
            <p:cNvSpPr/>
            <p:nvPr/>
          </p:nvSpPr>
          <p:spPr>
            <a:xfrm>
              <a:off x="3986525" y="2326300"/>
              <a:ext cx="120875" cy="93650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2990;p57"/>
            <p:cNvSpPr/>
            <p:nvPr/>
          </p:nvSpPr>
          <p:spPr>
            <a:xfrm>
              <a:off x="3903350" y="2478500"/>
              <a:ext cx="83200" cy="53900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2991;p57"/>
            <p:cNvSpPr/>
            <p:nvPr/>
          </p:nvSpPr>
          <p:spPr>
            <a:xfrm>
              <a:off x="3910150" y="2462825"/>
              <a:ext cx="71700" cy="31400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2992;p57"/>
            <p:cNvSpPr/>
            <p:nvPr/>
          </p:nvSpPr>
          <p:spPr>
            <a:xfrm>
              <a:off x="3947825" y="2585750"/>
              <a:ext cx="27225" cy="52325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2993;p57"/>
            <p:cNvSpPr/>
            <p:nvPr/>
          </p:nvSpPr>
          <p:spPr>
            <a:xfrm>
              <a:off x="3934750" y="2566400"/>
              <a:ext cx="26175" cy="32975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2994;p57"/>
            <p:cNvSpPr/>
            <p:nvPr/>
          </p:nvSpPr>
          <p:spPr>
            <a:xfrm>
              <a:off x="3895525" y="2538675"/>
              <a:ext cx="54425" cy="4762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2995;p57"/>
            <p:cNvSpPr/>
            <p:nvPr/>
          </p:nvSpPr>
          <p:spPr>
            <a:xfrm>
              <a:off x="3865700" y="2510950"/>
              <a:ext cx="42400" cy="26700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2996;p57"/>
            <p:cNvSpPr/>
            <p:nvPr/>
          </p:nvSpPr>
          <p:spPr>
            <a:xfrm>
              <a:off x="3811300" y="2470650"/>
              <a:ext cx="99925" cy="48150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2997;p57"/>
            <p:cNvSpPr/>
            <p:nvPr/>
          </p:nvSpPr>
          <p:spPr>
            <a:xfrm>
              <a:off x="3867800" y="2355575"/>
              <a:ext cx="132350" cy="111450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2998;p57"/>
            <p:cNvSpPr/>
            <p:nvPr/>
          </p:nvSpPr>
          <p:spPr>
            <a:xfrm>
              <a:off x="3841625" y="2432475"/>
              <a:ext cx="105700" cy="46050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2999;p57"/>
            <p:cNvSpPr/>
            <p:nvPr/>
          </p:nvSpPr>
          <p:spPr>
            <a:xfrm>
              <a:off x="3759500" y="2356100"/>
              <a:ext cx="120350" cy="143875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000;p57"/>
            <p:cNvSpPr/>
            <p:nvPr/>
          </p:nvSpPr>
          <p:spPr>
            <a:xfrm>
              <a:off x="3727600" y="2387500"/>
              <a:ext cx="51800" cy="47100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3001;p57"/>
            <p:cNvSpPr/>
            <p:nvPr/>
          </p:nvSpPr>
          <p:spPr>
            <a:xfrm>
              <a:off x="3722900" y="2426200"/>
              <a:ext cx="40825" cy="35075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002;p57"/>
            <p:cNvSpPr/>
            <p:nvPr/>
          </p:nvSpPr>
          <p:spPr>
            <a:xfrm>
              <a:off x="3758475" y="2449750"/>
              <a:ext cx="9950" cy="141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003;p57"/>
            <p:cNvSpPr/>
            <p:nvPr/>
          </p:nvSpPr>
          <p:spPr>
            <a:xfrm>
              <a:off x="3552375" y="2346700"/>
              <a:ext cx="58075" cy="76900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3" name="Google Shape;3004;p57"/>
            <p:cNvGrpSpPr/>
            <p:nvPr/>
          </p:nvGrpSpPr>
          <p:grpSpPr>
            <a:xfrm>
              <a:off x="3586375" y="2281300"/>
              <a:ext cx="125025" cy="175275"/>
              <a:chOff x="3586375" y="2281300"/>
              <a:chExt cx="125025" cy="175275"/>
            </a:xfrm>
          </p:grpSpPr>
          <p:sp>
            <p:nvSpPr>
              <p:cNvPr id="517" name="Google Shape;3005;p57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3006;p57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4" name="Google Shape;3007;p57"/>
            <p:cNvSpPr/>
            <p:nvPr/>
          </p:nvSpPr>
          <p:spPr>
            <a:xfrm>
              <a:off x="4300900" y="3419025"/>
              <a:ext cx="109875" cy="205600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5" name="Google Shape;3008;p57"/>
            <p:cNvGrpSpPr/>
            <p:nvPr/>
          </p:nvGrpSpPr>
          <p:grpSpPr>
            <a:xfrm>
              <a:off x="5298975" y="3412225"/>
              <a:ext cx="576450" cy="616225"/>
              <a:chOff x="5298975" y="3412225"/>
              <a:chExt cx="576450" cy="616225"/>
            </a:xfrm>
          </p:grpSpPr>
          <p:sp>
            <p:nvSpPr>
              <p:cNvPr id="515" name="Google Shape;3009;p57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3010;p57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3011;p57"/>
            <p:cNvGrpSpPr/>
            <p:nvPr/>
          </p:nvGrpSpPr>
          <p:grpSpPr>
            <a:xfrm>
              <a:off x="5952300" y="3852150"/>
              <a:ext cx="231225" cy="287200"/>
              <a:chOff x="5952300" y="3852150"/>
              <a:chExt cx="231225" cy="287200"/>
            </a:xfrm>
          </p:grpSpPr>
          <p:sp>
            <p:nvSpPr>
              <p:cNvPr id="513" name="Google Shape;3012;p57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3013;p57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" name="Google Shape;3014;p57"/>
            <p:cNvSpPr/>
            <p:nvPr/>
          </p:nvSpPr>
          <p:spPr>
            <a:xfrm>
              <a:off x="3399625" y="2088800"/>
              <a:ext cx="127125" cy="77450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015;p57"/>
            <p:cNvSpPr/>
            <p:nvPr/>
          </p:nvSpPr>
          <p:spPr>
            <a:xfrm>
              <a:off x="4616850" y="2275025"/>
              <a:ext cx="885625" cy="661225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016;p57"/>
            <p:cNvSpPr/>
            <p:nvPr/>
          </p:nvSpPr>
          <p:spPr>
            <a:xfrm>
              <a:off x="5150925" y="2903250"/>
              <a:ext cx="1600" cy="2125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017;p57"/>
            <p:cNvSpPr/>
            <p:nvPr/>
          </p:nvSpPr>
          <p:spPr>
            <a:xfrm>
              <a:off x="5134200" y="2918425"/>
              <a:ext cx="2625" cy="2650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018;p57"/>
            <p:cNvSpPr/>
            <p:nvPr/>
          </p:nvSpPr>
          <p:spPr>
            <a:xfrm>
              <a:off x="4608475" y="2660550"/>
              <a:ext cx="5275" cy="1600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019;p57"/>
            <p:cNvSpPr/>
            <p:nvPr/>
          </p:nvSpPr>
          <p:spPr>
            <a:xfrm>
              <a:off x="4302475" y="2310075"/>
              <a:ext cx="547700" cy="287725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020;p57"/>
            <p:cNvSpPr/>
            <p:nvPr/>
          </p:nvSpPr>
          <p:spPr>
            <a:xfrm>
              <a:off x="4443200" y="2520875"/>
              <a:ext cx="231750" cy="144400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021;p57"/>
            <p:cNvSpPr/>
            <p:nvPr/>
          </p:nvSpPr>
          <p:spPr>
            <a:xfrm>
              <a:off x="4401875" y="2571100"/>
              <a:ext cx="207150" cy="130275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5" name="Google Shape;3022;p57"/>
            <p:cNvGrpSpPr/>
            <p:nvPr/>
          </p:nvGrpSpPr>
          <p:grpSpPr>
            <a:xfrm>
              <a:off x="4842300" y="3099950"/>
              <a:ext cx="31425" cy="59650"/>
              <a:chOff x="4842300" y="3099950"/>
              <a:chExt cx="31425" cy="59650"/>
            </a:xfrm>
          </p:grpSpPr>
          <p:sp>
            <p:nvSpPr>
              <p:cNvPr id="509" name="Google Shape;3023;p57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3024;p57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3025;p57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3026;p57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6" name="Google Shape;3027;p57"/>
            <p:cNvSpPr/>
            <p:nvPr/>
          </p:nvSpPr>
          <p:spPr>
            <a:xfrm>
              <a:off x="4663400" y="2731150"/>
              <a:ext cx="405425" cy="396025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028;p57"/>
            <p:cNvSpPr/>
            <p:nvPr/>
          </p:nvSpPr>
          <p:spPr>
            <a:xfrm>
              <a:off x="4822425" y="2778250"/>
              <a:ext cx="119300" cy="63825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029;p57"/>
            <p:cNvSpPr/>
            <p:nvPr/>
          </p:nvSpPr>
          <p:spPr>
            <a:xfrm>
              <a:off x="4547800" y="2671000"/>
              <a:ext cx="200375" cy="220775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030;p57"/>
            <p:cNvSpPr/>
            <p:nvPr/>
          </p:nvSpPr>
          <p:spPr>
            <a:xfrm>
              <a:off x="4533150" y="2640675"/>
              <a:ext cx="191475" cy="159550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031;p57"/>
            <p:cNvSpPr/>
            <p:nvPr/>
          </p:nvSpPr>
          <p:spPr>
            <a:xfrm>
              <a:off x="3978150" y="2401100"/>
              <a:ext cx="237525" cy="148050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032;p57"/>
            <p:cNvSpPr/>
            <p:nvPr/>
          </p:nvSpPr>
          <p:spPr>
            <a:xfrm>
              <a:off x="4036750" y="2474325"/>
              <a:ext cx="49725" cy="55475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033;p57"/>
            <p:cNvSpPr/>
            <p:nvPr/>
          </p:nvSpPr>
          <p:spPr>
            <a:xfrm>
              <a:off x="3957250" y="2483750"/>
              <a:ext cx="127650" cy="81625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034;p57"/>
            <p:cNvSpPr/>
            <p:nvPr/>
          </p:nvSpPr>
          <p:spPr>
            <a:xfrm>
              <a:off x="3989150" y="2555400"/>
              <a:ext cx="83725" cy="52850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4" name="Google Shape;3035;p57"/>
            <p:cNvGrpSpPr/>
            <p:nvPr/>
          </p:nvGrpSpPr>
          <p:grpSpPr>
            <a:xfrm>
              <a:off x="3866750" y="2520350"/>
              <a:ext cx="78475" cy="60700"/>
              <a:chOff x="3866750" y="2520350"/>
              <a:chExt cx="78475" cy="60700"/>
            </a:xfrm>
          </p:grpSpPr>
          <p:sp>
            <p:nvSpPr>
              <p:cNvPr id="505" name="Google Shape;3036;p57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3037;p57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3038;p57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3039;p57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5" name="Google Shape;3040;p57"/>
            <p:cNvSpPr/>
            <p:nvPr/>
          </p:nvSpPr>
          <p:spPr>
            <a:xfrm>
              <a:off x="3799775" y="2577900"/>
              <a:ext cx="14675" cy="29325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041;p57"/>
            <p:cNvSpPr/>
            <p:nvPr/>
          </p:nvSpPr>
          <p:spPr>
            <a:xfrm>
              <a:off x="3567525" y="2564825"/>
              <a:ext cx="160625" cy="134450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042;p57"/>
            <p:cNvSpPr/>
            <p:nvPr/>
          </p:nvSpPr>
          <p:spPr>
            <a:xfrm>
              <a:off x="4298300" y="2628625"/>
              <a:ext cx="25125" cy="19925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043;p57"/>
            <p:cNvSpPr/>
            <p:nvPr/>
          </p:nvSpPr>
          <p:spPr>
            <a:xfrm>
              <a:off x="4292025" y="2631250"/>
              <a:ext cx="295050" cy="237500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044;p57"/>
            <p:cNvSpPr/>
            <p:nvPr/>
          </p:nvSpPr>
          <p:spPr>
            <a:xfrm>
              <a:off x="4277375" y="2602475"/>
              <a:ext cx="51800" cy="43975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045;p57"/>
            <p:cNvSpPr/>
            <p:nvPr/>
          </p:nvSpPr>
          <p:spPr>
            <a:xfrm>
              <a:off x="4044600" y="2592025"/>
              <a:ext cx="260525" cy="107250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046;p57"/>
            <p:cNvSpPr/>
            <p:nvPr/>
          </p:nvSpPr>
          <p:spPr>
            <a:xfrm>
              <a:off x="4041450" y="2592550"/>
              <a:ext cx="39775" cy="35075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047;p57"/>
            <p:cNvSpPr/>
            <p:nvPr/>
          </p:nvSpPr>
          <p:spPr>
            <a:xfrm>
              <a:off x="4231325" y="2673625"/>
              <a:ext cx="139700" cy="134450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048;p57"/>
            <p:cNvSpPr/>
            <p:nvPr/>
          </p:nvSpPr>
          <p:spPr>
            <a:xfrm>
              <a:off x="4345375" y="2791325"/>
              <a:ext cx="25125" cy="25650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049;p57"/>
            <p:cNvSpPr/>
            <p:nvPr/>
          </p:nvSpPr>
          <p:spPr>
            <a:xfrm>
              <a:off x="4136125" y="2704475"/>
              <a:ext cx="32475" cy="18350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050;p57"/>
            <p:cNvSpPr/>
            <p:nvPr/>
          </p:nvSpPr>
          <p:spPr>
            <a:xfrm>
              <a:off x="4184250" y="2677275"/>
              <a:ext cx="90000" cy="80075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051;p57"/>
            <p:cNvSpPr/>
            <p:nvPr/>
          </p:nvSpPr>
          <p:spPr>
            <a:xfrm>
              <a:off x="4165950" y="2741625"/>
              <a:ext cx="22000" cy="63850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052;p57"/>
            <p:cNvSpPr/>
            <p:nvPr/>
          </p:nvSpPr>
          <p:spPr>
            <a:xfrm>
              <a:off x="4185300" y="2741625"/>
              <a:ext cx="5775" cy="13100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053;p57"/>
            <p:cNvSpPr/>
            <p:nvPr/>
          </p:nvSpPr>
          <p:spPr>
            <a:xfrm>
              <a:off x="4179025" y="2755750"/>
              <a:ext cx="7875" cy="18325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054;p57"/>
            <p:cNvSpPr/>
            <p:nvPr/>
          </p:nvSpPr>
          <p:spPr>
            <a:xfrm>
              <a:off x="4179025" y="2721750"/>
              <a:ext cx="18850" cy="23550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055;p57"/>
            <p:cNvSpPr/>
            <p:nvPr/>
          </p:nvSpPr>
          <p:spPr>
            <a:xfrm>
              <a:off x="4180075" y="2740050"/>
              <a:ext cx="58075" cy="71700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056;p57"/>
            <p:cNvSpPr/>
            <p:nvPr/>
          </p:nvSpPr>
          <p:spPr>
            <a:xfrm>
              <a:off x="4179025" y="2758875"/>
              <a:ext cx="299225" cy="252175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057;p57"/>
            <p:cNvSpPr/>
            <p:nvPr/>
          </p:nvSpPr>
          <p:spPr>
            <a:xfrm>
              <a:off x="4409700" y="2852525"/>
              <a:ext cx="11025" cy="24075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058;p57"/>
            <p:cNvSpPr/>
            <p:nvPr/>
          </p:nvSpPr>
          <p:spPr>
            <a:xfrm>
              <a:off x="4421225" y="2854100"/>
              <a:ext cx="69075" cy="54425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059;p57"/>
            <p:cNvSpPr/>
            <p:nvPr/>
          </p:nvSpPr>
          <p:spPr>
            <a:xfrm>
              <a:off x="4434300" y="2866125"/>
              <a:ext cx="108300" cy="133400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060;p57"/>
            <p:cNvSpPr/>
            <p:nvPr/>
          </p:nvSpPr>
          <p:spPr>
            <a:xfrm>
              <a:off x="4483475" y="2847275"/>
              <a:ext cx="5775" cy="13125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061;p57"/>
            <p:cNvSpPr/>
            <p:nvPr/>
          </p:nvSpPr>
          <p:spPr>
            <a:xfrm>
              <a:off x="4300375" y="2959750"/>
              <a:ext cx="153825" cy="99925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062;p57"/>
            <p:cNvSpPr/>
            <p:nvPr/>
          </p:nvSpPr>
          <p:spPr>
            <a:xfrm>
              <a:off x="4035700" y="2769350"/>
              <a:ext cx="180500" cy="151725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063;p57"/>
            <p:cNvSpPr/>
            <p:nvPr/>
          </p:nvSpPr>
          <p:spPr>
            <a:xfrm>
              <a:off x="4003800" y="2919475"/>
              <a:ext cx="238550" cy="273600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3064;p57"/>
            <p:cNvSpPr/>
            <p:nvPr/>
          </p:nvSpPr>
          <p:spPr>
            <a:xfrm>
              <a:off x="4166475" y="3025650"/>
              <a:ext cx="219725" cy="166900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3065;p57"/>
            <p:cNvSpPr/>
            <p:nvPr/>
          </p:nvSpPr>
          <p:spPr>
            <a:xfrm>
              <a:off x="4213550" y="2979100"/>
              <a:ext cx="96800" cy="85825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3066;p57"/>
            <p:cNvSpPr/>
            <p:nvPr/>
          </p:nvSpPr>
          <p:spPr>
            <a:xfrm>
              <a:off x="4292025" y="3059150"/>
              <a:ext cx="21975" cy="26175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3067;p57"/>
            <p:cNvSpPr/>
            <p:nvPr/>
          </p:nvSpPr>
          <p:spPr>
            <a:xfrm>
              <a:off x="4282600" y="3069600"/>
              <a:ext cx="148050" cy="196175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3068;p57"/>
            <p:cNvSpPr/>
            <p:nvPr/>
          </p:nvSpPr>
          <p:spPr>
            <a:xfrm>
              <a:off x="4175375" y="3163750"/>
              <a:ext cx="121375" cy="147025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3069;p57"/>
            <p:cNvSpPr/>
            <p:nvPr/>
          </p:nvSpPr>
          <p:spPr>
            <a:xfrm>
              <a:off x="4145025" y="3258950"/>
              <a:ext cx="11000" cy="25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3070;p57"/>
            <p:cNvSpPr/>
            <p:nvPr/>
          </p:nvSpPr>
          <p:spPr>
            <a:xfrm>
              <a:off x="4115200" y="3182075"/>
              <a:ext cx="83725" cy="82675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3071;p57"/>
            <p:cNvSpPr/>
            <p:nvPr/>
          </p:nvSpPr>
          <p:spPr>
            <a:xfrm>
              <a:off x="3898125" y="3081625"/>
              <a:ext cx="188350" cy="127150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3072;p57"/>
            <p:cNvSpPr/>
            <p:nvPr/>
          </p:nvSpPr>
          <p:spPr>
            <a:xfrm>
              <a:off x="3821225" y="2747900"/>
              <a:ext cx="223400" cy="207700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3073;p57"/>
            <p:cNvSpPr/>
            <p:nvPr/>
          </p:nvSpPr>
          <p:spPr>
            <a:xfrm>
              <a:off x="3792975" y="2679900"/>
              <a:ext cx="57050" cy="111450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3074;p57"/>
            <p:cNvSpPr/>
            <p:nvPr/>
          </p:nvSpPr>
          <p:spPr>
            <a:xfrm>
              <a:off x="3568575" y="2683550"/>
              <a:ext cx="289825" cy="280400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3075;p57"/>
            <p:cNvSpPr/>
            <p:nvPr/>
          </p:nvSpPr>
          <p:spPr>
            <a:xfrm>
              <a:off x="3511050" y="2702400"/>
              <a:ext cx="167400" cy="132350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3076;p57"/>
            <p:cNvSpPr/>
            <p:nvPr/>
          </p:nvSpPr>
          <p:spPr>
            <a:xfrm>
              <a:off x="3450875" y="2834200"/>
              <a:ext cx="118775" cy="95225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3077;p57"/>
            <p:cNvSpPr/>
            <p:nvPr/>
          </p:nvSpPr>
          <p:spPr>
            <a:xfrm>
              <a:off x="3450375" y="2838400"/>
              <a:ext cx="170550" cy="18780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3078;p57"/>
            <p:cNvSpPr/>
            <p:nvPr/>
          </p:nvSpPr>
          <p:spPr>
            <a:xfrm>
              <a:off x="3518375" y="2873975"/>
              <a:ext cx="235400" cy="218150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3079;p57"/>
            <p:cNvSpPr/>
            <p:nvPr/>
          </p:nvSpPr>
          <p:spPr>
            <a:xfrm>
              <a:off x="3617750" y="3020950"/>
              <a:ext cx="108825" cy="79025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3080;p57"/>
            <p:cNvSpPr/>
            <p:nvPr/>
          </p:nvSpPr>
          <p:spPr>
            <a:xfrm>
              <a:off x="3442525" y="2997925"/>
              <a:ext cx="93125" cy="68050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3081;p57"/>
            <p:cNvSpPr/>
            <p:nvPr/>
          </p:nvSpPr>
          <p:spPr>
            <a:xfrm>
              <a:off x="3452975" y="3056525"/>
              <a:ext cx="44500" cy="26700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7" name="Google Shape;3082;p57"/>
            <p:cNvGrpSpPr/>
            <p:nvPr/>
          </p:nvGrpSpPr>
          <p:grpSpPr>
            <a:xfrm>
              <a:off x="3450375" y="3038225"/>
              <a:ext cx="132875" cy="99400"/>
              <a:chOff x="3450375" y="3038225"/>
              <a:chExt cx="132875" cy="99400"/>
            </a:xfrm>
          </p:grpSpPr>
          <p:sp>
            <p:nvSpPr>
              <p:cNvPr id="503" name="Google Shape;3083;p57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3084;p57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8" name="Google Shape;3085;p57"/>
            <p:cNvSpPr/>
            <p:nvPr/>
          </p:nvSpPr>
          <p:spPr>
            <a:xfrm>
              <a:off x="3503200" y="3095750"/>
              <a:ext cx="40300" cy="48150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3086;p57"/>
            <p:cNvSpPr/>
            <p:nvPr/>
          </p:nvSpPr>
          <p:spPr>
            <a:xfrm>
              <a:off x="3529350" y="3117725"/>
              <a:ext cx="58600" cy="62800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3087;p57"/>
            <p:cNvSpPr/>
            <p:nvPr/>
          </p:nvSpPr>
          <p:spPr>
            <a:xfrm>
              <a:off x="3570150" y="3086875"/>
              <a:ext cx="89475" cy="94175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3088;p57"/>
            <p:cNvSpPr/>
            <p:nvPr/>
          </p:nvSpPr>
          <p:spPr>
            <a:xfrm>
              <a:off x="3647050" y="3079025"/>
              <a:ext cx="61225" cy="95750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3089;p57"/>
            <p:cNvSpPr/>
            <p:nvPr/>
          </p:nvSpPr>
          <p:spPr>
            <a:xfrm>
              <a:off x="3689950" y="3079025"/>
              <a:ext cx="29300" cy="77950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3090;p57"/>
            <p:cNvSpPr/>
            <p:nvPr/>
          </p:nvSpPr>
          <p:spPr>
            <a:xfrm>
              <a:off x="3705625" y="3059150"/>
              <a:ext cx="45025" cy="94175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3091;p57"/>
            <p:cNvSpPr/>
            <p:nvPr/>
          </p:nvSpPr>
          <p:spPr>
            <a:xfrm>
              <a:off x="3881925" y="2896975"/>
              <a:ext cx="150650" cy="239600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3092;p57"/>
            <p:cNvSpPr/>
            <p:nvPr/>
          </p:nvSpPr>
          <p:spPr>
            <a:xfrm>
              <a:off x="3863600" y="3051825"/>
              <a:ext cx="4725" cy="2625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3093;p57"/>
            <p:cNvSpPr/>
            <p:nvPr/>
          </p:nvSpPr>
          <p:spPr>
            <a:xfrm>
              <a:off x="3695700" y="2900125"/>
              <a:ext cx="220250" cy="171075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3094;p57"/>
            <p:cNvSpPr/>
            <p:nvPr/>
          </p:nvSpPr>
          <p:spPr>
            <a:xfrm>
              <a:off x="3732825" y="3041350"/>
              <a:ext cx="165325" cy="141775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3095;p57"/>
            <p:cNvSpPr/>
            <p:nvPr/>
          </p:nvSpPr>
          <p:spPr>
            <a:xfrm>
              <a:off x="3813400" y="3053900"/>
              <a:ext cx="109850" cy="164800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3096;p57"/>
            <p:cNvSpPr/>
            <p:nvPr/>
          </p:nvSpPr>
          <p:spPr>
            <a:xfrm>
              <a:off x="3813900" y="3211875"/>
              <a:ext cx="82675" cy="89475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3097;p57"/>
            <p:cNvSpPr/>
            <p:nvPr/>
          </p:nvSpPr>
          <p:spPr>
            <a:xfrm>
              <a:off x="3821750" y="3213450"/>
              <a:ext cx="29325" cy="18850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3098;p57"/>
            <p:cNvSpPr/>
            <p:nvPr/>
          </p:nvSpPr>
          <p:spPr>
            <a:xfrm>
              <a:off x="3848425" y="3188875"/>
              <a:ext cx="110925" cy="129750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3099;p57"/>
            <p:cNvSpPr/>
            <p:nvPr/>
          </p:nvSpPr>
          <p:spPr>
            <a:xfrm>
              <a:off x="3860475" y="3308125"/>
              <a:ext cx="15700" cy="21475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3100;p57"/>
            <p:cNvSpPr/>
            <p:nvPr/>
          </p:nvSpPr>
          <p:spPr>
            <a:xfrm>
              <a:off x="4111550" y="3257925"/>
              <a:ext cx="161650" cy="164775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3101;p57"/>
            <p:cNvSpPr/>
            <p:nvPr/>
          </p:nvSpPr>
          <p:spPr>
            <a:xfrm>
              <a:off x="4106850" y="3261050"/>
              <a:ext cx="29300" cy="24100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3102;p57"/>
            <p:cNvSpPr/>
            <p:nvPr/>
          </p:nvSpPr>
          <p:spPr>
            <a:xfrm>
              <a:off x="4106850" y="3275175"/>
              <a:ext cx="28775" cy="35075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3103;p57"/>
            <p:cNvSpPr/>
            <p:nvPr/>
          </p:nvSpPr>
          <p:spPr>
            <a:xfrm>
              <a:off x="3862550" y="3166900"/>
              <a:ext cx="275700" cy="273075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3104;p57"/>
            <p:cNvSpPr/>
            <p:nvPr/>
          </p:nvSpPr>
          <p:spPr>
            <a:xfrm>
              <a:off x="4159150" y="3380850"/>
              <a:ext cx="46050" cy="116150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3105;p57"/>
            <p:cNvSpPr/>
            <p:nvPr/>
          </p:nvSpPr>
          <p:spPr>
            <a:xfrm>
              <a:off x="4001175" y="3363575"/>
              <a:ext cx="170550" cy="145450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3106;p57"/>
            <p:cNvSpPr/>
            <p:nvPr/>
          </p:nvSpPr>
          <p:spPr>
            <a:xfrm>
              <a:off x="3852625" y="3330100"/>
              <a:ext cx="181000" cy="178925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3107;p57"/>
            <p:cNvSpPr/>
            <p:nvPr/>
          </p:nvSpPr>
          <p:spPr>
            <a:xfrm>
              <a:off x="4046675" y="3472375"/>
              <a:ext cx="113025" cy="103075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3108;p57"/>
            <p:cNvSpPr/>
            <p:nvPr/>
          </p:nvSpPr>
          <p:spPr>
            <a:xfrm>
              <a:off x="3968750" y="3504300"/>
              <a:ext cx="135500" cy="135500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3109;p57"/>
            <p:cNvSpPr/>
            <p:nvPr/>
          </p:nvSpPr>
          <p:spPr>
            <a:xfrm>
              <a:off x="3853150" y="3491725"/>
              <a:ext cx="193550" cy="182075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3110;p57"/>
            <p:cNvSpPr/>
            <p:nvPr/>
          </p:nvSpPr>
          <p:spPr>
            <a:xfrm>
              <a:off x="4123050" y="3397575"/>
              <a:ext cx="150675" cy="242750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3111;p57"/>
            <p:cNvSpPr/>
            <p:nvPr/>
          </p:nvSpPr>
          <p:spPr>
            <a:xfrm>
              <a:off x="4120450" y="3622500"/>
              <a:ext cx="20950" cy="23575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3112;p57"/>
            <p:cNvSpPr/>
            <p:nvPr/>
          </p:nvSpPr>
          <p:spPr>
            <a:xfrm>
              <a:off x="4064475" y="3669050"/>
              <a:ext cx="33500" cy="3142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3113;p57"/>
            <p:cNvSpPr/>
            <p:nvPr/>
          </p:nvSpPr>
          <p:spPr>
            <a:xfrm>
              <a:off x="4697400" y="2660025"/>
              <a:ext cx="105175" cy="86850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3114;p57"/>
            <p:cNvSpPr/>
            <p:nvPr/>
          </p:nvSpPr>
          <p:spPr>
            <a:xfrm>
              <a:off x="4697400" y="2660025"/>
              <a:ext cx="105175" cy="86850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3115;p57"/>
            <p:cNvSpPr/>
            <p:nvPr/>
          </p:nvSpPr>
          <p:spPr>
            <a:xfrm>
              <a:off x="4252775" y="2586800"/>
              <a:ext cx="70650" cy="19900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3116;p57"/>
            <p:cNvSpPr/>
            <p:nvPr/>
          </p:nvSpPr>
          <p:spPr>
            <a:xfrm>
              <a:off x="4298825" y="2603000"/>
              <a:ext cx="2625" cy="2650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rgbClr val="BAC8D3"/>
            </a:solidFill>
            <a:ln w="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3117;p57"/>
            <p:cNvSpPr/>
            <p:nvPr/>
          </p:nvSpPr>
          <p:spPr>
            <a:xfrm>
              <a:off x="4949025" y="2811200"/>
              <a:ext cx="44475" cy="26175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3118;p57"/>
            <p:cNvSpPr/>
            <p:nvPr/>
          </p:nvSpPr>
          <p:spPr>
            <a:xfrm>
              <a:off x="3967175" y="2589925"/>
              <a:ext cx="35075" cy="29850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3119;p57"/>
            <p:cNvSpPr/>
            <p:nvPr/>
          </p:nvSpPr>
          <p:spPr>
            <a:xfrm>
              <a:off x="3938400" y="2522975"/>
              <a:ext cx="58625" cy="76925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2" name="Google Shape;144;p29"/>
          <p:cNvSpPr txBox="1">
            <a:spLocks noGrp="1"/>
          </p:cNvSpPr>
          <p:nvPr>
            <p:ph type="ctrTitle"/>
          </p:nvPr>
        </p:nvSpPr>
        <p:spPr>
          <a:xfrm>
            <a:off x="580949" y="1369516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 smtClean="0">
                <a:latin typeface="Exo 2" charset="0"/>
              </a:rPr>
              <a:t>IMPACTADOS</a:t>
            </a:r>
            <a:endParaRPr sz="4000" dirty="0">
              <a:latin typeface="Exo 2" charset="0"/>
            </a:endParaRPr>
          </a:p>
        </p:txBody>
      </p:sp>
      <p:sp>
        <p:nvSpPr>
          <p:cNvPr id="583" name="Retângulo 582"/>
          <p:cNvSpPr/>
          <p:nvPr/>
        </p:nvSpPr>
        <p:spPr>
          <a:xfrm>
            <a:off x="594387" y="1915152"/>
            <a:ext cx="35913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  <a:latin typeface="Exo 2" charset="0"/>
                <a:ea typeface="Roboto Condensed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Exo 2" charset="0"/>
                <a:ea typeface="Roboto Condensed" charset="0"/>
              </a:rPr>
            </a:br>
            <a:r>
              <a:rPr lang="pt-BR" dirty="0" smtClean="0">
                <a:solidFill>
                  <a:schemeClr val="tx1"/>
                </a:solidFill>
                <a:latin typeface="Exo 2" charset="0"/>
                <a:ea typeface="Roboto Condensed" charset="0"/>
              </a:rPr>
              <a:t>Empresas industriais de micro, pequeno e médio porte  localizados no município de Maceió. </a:t>
            </a:r>
          </a:p>
        </p:txBody>
      </p:sp>
      <p:sp>
        <p:nvSpPr>
          <p:cNvPr id="585" name="Elipse 584"/>
          <p:cNvSpPr/>
          <p:nvPr/>
        </p:nvSpPr>
        <p:spPr>
          <a:xfrm>
            <a:off x="8183880" y="1325880"/>
            <a:ext cx="36576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>
            <a:spLocks noGrp="1"/>
          </p:cNvSpPr>
          <p:nvPr>
            <p:ph type="ctrTitle"/>
          </p:nvPr>
        </p:nvSpPr>
        <p:spPr>
          <a:xfrm>
            <a:off x="520970" y="374622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 smtClean="0"/>
              <a:t>IMPACTADOS</a:t>
            </a:r>
            <a:endParaRPr sz="4000" dirty="0"/>
          </a:p>
        </p:txBody>
      </p:sp>
      <p:cxnSp>
        <p:nvCxnSpPr>
          <p:cNvPr id="253" name="Google Shape;253;p37"/>
          <p:cNvCxnSpPr/>
          <p:nvPr/>
        </p:nvCxnSpPr>
        <p:spPr>
          <a:xfrm rot="10800000">
            <a:off x="5333398" y="1839575"/>
            <a:ext cx="3810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Google Shape;254;p37"/>
          <p:cNvCxnSpPr/>
          <p:nvPr/>
        </p:nvCxnSpPr>
        <p:spPr>
          <a:xfrm rot="10800000">
            <a:off x="6514198" y="2865400"/>
            <a:ext cx="262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5" name="Google Shape;255;p37"/>
          <p:cNvCxnSpPr>
            <a:endCxn id="256" idx="0"/>
          </p:cNvCxnSpPr>
          <p:nvPr/>
        </p:nvCxnSpPr>
        <p:spPr>
          <a:xfrm flipH="1">
            <a:off x="7610742" y="3955551"/>
            <a:ext cx="1533258" cy="582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7" name="Google Shape;257;p37"/>
          <p:cNvSpPr txBox="1">
            <a:spLocks noGrp="1"/>
          </p:cNvSpPr>
          <p:nvPr>
            <p:ph type="title" idx="2"/>
          </p:nvPr>
        </p:nvSpPr>
        <p:spPr>
          <a:xfrm>
            <a:off x="1754473" y="1403206"/>
            <a:ext cx="17952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10</a:t>
            </a:r>
            <a:endParaRPr dirty="0"/>
          </a:p>
        </p:txBody>
      </p:sp>
      <p:sp>
        <p:nvSpPr>
          <p:cNvPr id="258" name="Google Shape;258;p37"/>
          <p:cNvSpPr txBox="1">
            <a:spLocks noGrp="1"/>
          </p:cNvSpPr>
          <p:nvPr>
            <p:ph type="title" idx="3"/>
          </p:nvPr>
        </p:nvSpPr>
        <p:spPr>
          <a:xfrm>
            <a:off x="2894352" y="2423981"/>
            <a:ext cx="17637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20</a:t>
            </a:r>
            <a:endParaRPr dirty="0"/>
          </a:p>
        </p:txBody>
      </p:sp>
      <p:sp>
        <p:nvSpPr>
          <p:cNvPr id="260" name="Google Shape;260;p37"/>
          <p:cNvSpPr/>
          <p:nvPr/>
        </p:nvSpPr>
        <p:spPr>
          <a:xfrm>
            <a:off x="3317622" y="1606925"/>
            <a:ext cx="2030400" cy="4638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alpha val="28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7"/>
          <p:cNvSpPr txBox="1">
            <a:spLocks noGrp="1"/>
          </p:cNvSpPr>
          <p:nvPr>
            <p:ph type="subTitle" idx="1"/>
          </p:nvPr>
        </p:nvSpPr>
        <p:spPr>
          <a:xfrm flipH="1">
            <a:off x="3481677" y="1625358"/>
            <a:ext cx="32649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1600" dirty="0" smtClean="0">
                <a:solidFill>
                  <a:schemeClr val="lt1"/>
                </a:solidFill>
              </a:rPr>
              <a:t>PILOTO</a:t>
            </a:r>
            <a:endParaRPr lang="pt-BR" sz="1600" dirty="0" smtClean="0">
              <a:solidFill>
                <a:schemeClr val="lt1"/>
              </a:solidFill>
            </a:endParaRPr>
          </a:p>
        </p:txBody>
      </p:sp>
      <p:sp>
        <p:nvSpPr>
          <p:cNvPr id="262" name="Google Shape;262;p37"/>
          <p:cNvSpPr/>
          <p:nvPr/>
        </p:nvSpPr>
        <p:spPr>
          <a:xfrm>
            <a:off x="4491465" y="2630184"/>
            <a:ext cx="2030400" cy="46711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alpha val="28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7"/>
          <p:cNvSpPr/>
          <p:nvPr/>
        </p:nvSpPr>
        <p:spPr>
          <a:xfrm>
            <a:off x="4674742" y="3658967"/>
            <a:ext cx="2936000" cy="604808"/>
          </a:xfrm>
          <a:prstGeom prst="snip2DiagRect">
            <a:avLst>
              <a:gd name="adj1" fmla="val 0"/>
              <a:gd name="adj2" fmla="val 16667"/>
            </a:avLst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7"/>
          <p:cNvSpPr txBox="1">
            <a:spLocks noGrp="1"/>
          </p:cNvSpPr>
          <p:nvPr>
            <p:ph type="subTitle" idx="4"/>
          </p:nvPr>
        </p:nvSpPr>
        <p:spPr>
          <a:xfrm flipH="1">
            <a:off x="4598873" y="2637055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lt1"/>
                </a:solidFill>
              </a:rPr>
              <a:t>ESCALA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264" name="Google Shape;264;p37"/>
          <p:cNvSpPr txBox="1">
            <a:spLocks noGrp="1"/>
          </p:cNvSpPr>
          <p:nvPr>
            <p:ph type="subTitle" idx="6"/>
          </p:nvPr>
        </p:nvSpPr>
        <p:spPr>
          <a:xfrm flipH="1">
            <a:off x="5014075" y="3699676"/>
            <a:ext cx="18672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TOTAL</a:t>
            </a: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259" name="Google Shape;259;p37"/>
          <p:cNvSpPr txBox="1">
            <a:spLocks noGrp="1"/>
          </p:cNvSpPr>
          <p:nvPr>
            <p:ph type="title" idx="5"/>
          </p:nvPr>
        </p:nvSpPr>
        <p:spPr>
          <a:xfrm>
            <a:off x="3353176" y="3523899"/>
            <a:ext cx="17952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3</a:t>
            </a:r>
            <a:r>
              <a:rPr lang="en" sz="6600" dirty="0" smtClean="0"/>
              <a:t>0</a:t>
            </a:r>
            <a:endParaRPr sz="6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>
            <a:spLocks noGrp="1"/>
          </p:cNvSpPr>
          <p:nvPr>
            <p:ph type="ctrTitle"/>
          </p:nvPr>
        </p:nvSpPr>
        <p:spPr>
          <a:xfrm>
            <a:off x="357153" y="272955"/>
            <a:ext cx="2372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ETAPAS</a:t>
            </a:r>
            <a:endParaRPr sz="4000" dirty="0"/>
          </a:p>
        </p:txBody>
      </p:sp>
      <p:sp>
        <p:nvSpPr>
          <p:cNvPr id="151" name="Google Shape;151;p30"/>
          <p:cNvSpPr txBox="1">
            <a:spLocks noGrp="1"/>
          </p:cNvSpPr>
          <p:nvPr>
            <p:ph type="ctrTitle" idx="2"/>
          </p:nvPr>
        </p:nvSpPr>
        <p:spPr>
          <a:xfrm>
            <a:off x="472185" y="2517797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ALINHAMENTO DA METODOLOGIA</a:t>
            </a:r>
            <a:endParaRPr dirty="0"/>
          </a:p>
        </p:txBody>
      </p:sp>
      <p:sp>
        <p:nvSpPr>
          <p:cNvPr id="153" name="Google Shape;153;p30"/>
          <p:cNvSpPr txBox="1">
            <a:spLocks noGrp="1"/>
          </p:cNvSpPr>
          <p:nvPr>
            <p:ph type="ctrTitle" idx="9"/>
          </p:nvPr>
        </p:nvSpPr>
        <p:spPr>
          <a:xfrm>
            <a:off x="-95533" y="3524936"/>
            <a:ext cx="2555665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dirty="0" smtClean="0"/>
              <a:t>SELEÇÃO DAS EMPRESAS – CHAMADA</a:t>
            </a:r>
            <a:endParaRPr lang="pt-BR" dirty="0"/>
          </a:p>
        </p:txBody>
      </p:sp>
      <p:sp>
        <p:nvSpPr>
          <p:cNvPr id="155" name="Google Shape;155;p30"/>
          <p:cNvSpPr txBox="1">
            <a:spLocks noGrp="1"/>
          </p:cNvSpPr>
          <p:nvPr>
            <p:ph type="title" idx="3"/>
          </p:nvPr>
        </p:nvSpPr>
        <p:spPr>
          <a:xfrm>
            <a:off x="2077505" y="2519392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56" name="Google Shape;156;p30"/>
          <p:cNvSpPr txBox="1">
            <a:spLocks noGrp="1"/>
          </p:cNvSpPr>
          <p:nvPr>
            <p:ph type="title" idx="5"/>
          </p:nvPr>
        </p:nvSpPr>
        <p:spPr>
          <a:xfrm>
            <a:off x="2078111" y="4462112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title" idx="4"/>
          </p:nvPr>
        </p:nvSpPr>
        <p:spPr>
          <a:xfrm>
            <a:off x="2078111" y="3490752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cxnSp>
        <p:nvCxnSpPr>
          <p:cNvPr id="158" name="Google Shape;158;p30"/>
          <p:cNvCxnSpPr/>
          <p:nvPr/>
        </p:nvCxnSpPr>
        <p:spPr>
          <a:xfrm>
            <a:off x="3269930" y="1974944"/>
            <a:ext cx="0" cy="239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30"/>
          <p:cNvCxnSpPr/>
          <p:nvPr/>
        </p:nvCxnSpPr>
        <p:spPr>
          <a:xfrm>
            <a:off x="3456633" y="1004835"/>
            <a:ext cx="3310" cy="300327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" name="Google Shape;160;p30"/>
          <p:cNvSpPr txBox="1">
            <a:spLocks noGrp="1"/>
          </p:cNvSpPr>
          <p:nvPr>
            <p:ph type="title" idx="6"/>
          </p:nvPr>
        </p:nvSpPr>
        <p:spPr>
          <a:xfrm>
            <a:off x="3520001" y="939250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title" idx="7"/>
          </p:nvPr>
        </p:nvSpPr>
        <p:spPr>
          <a:xfrm>
            <a:off x="3520001" y="1958948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title" idx="8"/>
          </p:nvPr>
        </p:nvSpPr>
        <p:spPr>
          <a:xfrm>
            <a:off x="3520001" y="2978645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165" name="Google Shape;165;p30"/>
          <p:cNvSpPr txBox="1">
            <a:spLocks noGrp="1"/>
          </p:cNvSpPr>
          <p:nvPr>
            <p:ph type="ctrTitle" idx="16"/>
          </p:nvPr>
        </p:nvSpPr>
        <p:spPr>
          <a:xfrm>
            <a:off x="4409551" y="840160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dirty="0" smtClean="0"/>
              <a:t>SENSIBILIZAÇÃO</a:t>
            </a:r>
            <a:endParaRPr lang="pt-BR" dirty="0"/>
          </a:p>
        </p:txBody>
      </p:sp>
      <p:sp>
        <p:nvSpPr>
          <p:cNvPr id="167" name="Google Shape;167;p30"/>
          <p:cNvSpPr txBox="1">
            <a:spLocks noGrp="1"/>
          </p:cNvSpPr>
          <p:nvPr>
            <p:ph type="ctrTitle" idx="18"/>
          </p:nvPr>
        </p:nvSpPr>
        <p:spPr>
          <a:xfrm>
            <a:off x="4409551" y="1986907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dirty="0" smtClean="0"/>
              <a:t>DESENVOLVIMENTO DA ESTRATÉGIA</a:t>
            </a:r>
            <a:endParaRPr lang="pt-BR" dirty="0"/>
          </a:p>
        </p:txBody>
      </p:sp>
      <p:sp>
        <p:nvSpPr>
          <p:cNvPr id="169" name="Google Shape;169;p30"/>
          <p:cNvSpPr txBox="1">
            <a:spLocks noGrp="1"/>
          </p:cNvSpPr>
          <p:nvPr>
            <p:ph type="ctrTitle" idx="20"/>
          </p:nvPr>
        </p:nvSpPr>
        <p:spPr>
          <a:xfrm>
            <a:off x="4409551" y="2917277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dirty="0" smtClean="0"/>
              <a:t>GESTÃO DE IDEIAS</a:t>
            </a:r>
            <a:endParaRPr lang="pt-BR" dirty="0"/>
          </a:p>
        </p:txBody>
      </p:sp>
      <p:sp>
        <p:nvSpPr>
          <p:cNvPr id="23" name="Google Shape;151;p30"/>
          <p:cNvSpPr txBox="1">
            <a:spLocks/>
          </p:cNvSpPr>
          <p:nvPr/>
        </p:nvSpPr>
        <p:spPr>
          <a:xfrm>
            <a:off x="6185416" y="2579472"/>
            <a:ext cx="1974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>
              <a:buClr>
                <a:schemeClr val="dk1"/>
              </a:buClr>
              <a:buSzPts val="1400"/>
            </a:pPr>
            <a:r>
              <a:rPr lang="pt-BR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INVESTIMENTO – SUBVENÇÃO ECONÔMICA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5" name="Google Shape;153;p30"/>
          <p:cNvSpPr txBox="1">
            <a:spLocks/>
          </p:cNvSpPr>
          <p:nvPr/>
        </p:nvSpPr>
        <p:spPr>
          <a:xfrm>
            <a:off x="6185416" y="3327305"/>
            <a:ext cx="1974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>
              <a:buClr>
                <a:schemeClr val="dk1"/>
              </a:buClr>
              <a:buSzPts val="1400"/>
            </a:pPr>
            <a:r>
              <a:rPr lang="pt-BR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ACOMPANHAMENTO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7" name="Google Shape;155;p30"/>
          <p:cNvSpPr txBox="1">
            <a:spLocks/>
          </p:cNvSpPr>
          <p:nvPr/>
        </p:nvSpPr>
        <p:spPr>
          <a:xfrm>
            <a:off x="7913568" y="2458235"/>
            <a:ext cx="1107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xo 2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rPr>
              <a:t>08</a:t>
            </a: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8" name="Google Shape;156;p30"/>
          <p:cNvSpPr txBox="1">
            <a:spLocks/>
          </p:cNvSpPr>
          <p:nvPr/>
        </p:nvSpPr>
        <p:spPr>
          <a:xfrm>
            <a:off x="7900526" y="4400955"/>
            <a:ext cx="1107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xo 2"/>
              <a:buNone/>
              <a:tabLst/>
              <a:defRPr/>
            </a:pPr>
            <a:r>
              <a:rPr lang="en" sz="3600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10</a:t>
            </a: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9" name="Google Shape;157;p30"/>
          <p:cNvSpPr txBox="1">
            <a:spLocks/>
          </p:cNvSpPr>
          <p:nvPr/>
        </p:nvSpPr>
        <p:spPr>
          <a:xfrm>
            <a:off x="7900526" y="3429595"/>
            <a:ext cx="1107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xo 2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rPr>
              <a:t>09</a:t>
            </a: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Exo 2"/>
              <a:ea typeface="Exo 2"/>
              <a:cs typeface="Exo 2"/>
              <a:sym typeface="Exo 2"/>
            </a:endParaRPr>
          </a:p>
        </p:txBody>
      </p:sp>
      <p:cxnSp>
        <p:nvCxnSpPr>
          <p:cNvPr id="30" name="Google Shape;158;p30"/>
          <p:cNvCxnSpPr/>
          <p:nvPr/>
        </p:nvCxnSpPr>
        <p:spPr>
          <a:xfrm>
            <a:off x="6226315" y="2562875"/>
            <a:ext cx="0" cy="239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163;p30"/>
          <p:cNvSpPr txBox="1">
            <a:spLocks/>
          </p:cNvSpPr>
          <p:nvPr/>
        </p:nvSpPr>
        <p:spPr>
          <a:xfrm>
            <a:off x="6185416" y="4478211"/>
            <a:ext cx="1974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rPr>
              <a:t>RELATÓRIO FINAL DE INDICADORES</a:t>
            </a:r>
            <a:r>
              <a:rPr kumimoji="0" lang="pt-BR" sz="1400" b="1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rPr>
              <a:t> E LIÇÕES APRENDIDAS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36" name="Google Shape;162;p30"/>
          <p:cNvSpPr txBox="1">
            <a:spLocks/>
          </p:cNvSpPr>
          <p:nvPr/>
        </p:nvSpPr>
        <p:spPr>
          <a:xfrm>
            <a:off x="3563219" y="3854377"/>
            <a:ext cx="1072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xo 2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rPr>
              <a:t>07</a:t>
            </a: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37" name="Google Shape;169;p30"/>
          <p:cNvSpPr txBox="1">
            <a:spLocks/>
          </p:cNvSpPr>
          <p:nvPr/>
        </p:nvSpPr>
        <p:spPr>
          <a:xfrm>
            <a:off x="4452769" y="3915841"/>
            <a:ext cx="1974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pt-BR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PLANO DE DIGITALIZAÇÃO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43" name="Google Shape;153;p30"/>
          <p:cNvSpPr txBox="1">
            <a:spLocks noGrp="1"/>
          </p:cNvSpPr>
          <p:nvPr>
            <p:ph type="ctrTitle" idx="9"/>
          </p:nvPr>
        </p:nvSpPr>
        <p:spPr>
          <a:xfrm>
            <a:off x="-95536" y="4468908"/>
            <a:ext cx="255566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dirty="0" smtClean="0"/>
              <a:t>MAPEAMENTO – DIAGNÓSTICO CESAR (MOMENTO T0 E T1)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ctrTitle"/>
          </p:nvPr>
        </p:nvSpPr>
        <p:spPr>
          <a:xfrm flipH="1">
            <a:off x="1147650" y="3085150"/>
            <a:ext cx="7218428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3200" dirty="0" smtClean="0"/>
              <a:t>ALINHAMENTO DA METODOLOGIA</a:t>
            </a:r>
            <a:endParaRPr lang="pt-BR" sz="3200" dirty="0"/>
          </a:p>
        </p:txBody>
      </p:sp>
      <p:sp>
        <p:nvSpPr>
          <p:cNvPr id="176" name="Google Shape;176;p31"/>
          <p:cNvSpPr txBox="1">
            <a:spLocks noGrp="1"/>
          </p:cNvSpPr>
          <p:nvPr>
            <p:ph type="title" idx="2"/>
          </p:nvPr>
        </p:nvSpPr>
        <p:spPr>
          <a:xfrm flipH="1">
            <a:off x="11475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177" name="Google Shape;177;p31"/>
          <p:cNvCxnSpPr/>
          <p:nvPr/>
        </p:nvCxnSpPr>
        <p:spPr>
          <a:xfrm>
            <a:off x="0" y="4028275"/>
            <a:ext cx="1561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ctrTitle"/>
          </p:nvPr>
        </p:nvSpPr>
        <p:spPr>
          <a:xfrm>
            <a:off x="1392072" y="376498"/>
            <a:ext cx="670105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dirty="0" smtClean="0"/>
              <a:t>ALINHAMENTO DA METODOLOGIA</a:t>
            </a:r>
            <a:endParaRPr sz="2800" dirty="0"/>
          </a:p>
        </p:txBody>
      </p:sp>
      <p:sp>
        <p:nvSpPr>
          <p:cNvPr id="184" name="Google Shape;184;p32"/>
          <p:cNvSpPr txBox="1">
            <a:spLocks noGrp="1"/>
          </p:cNvSpPr>
          <p:nvPr>
            <p:ph type="subTitle" idx="1"/>
          </p:nvPr>
        </p:nvSpPr>
        <p:spPr>
          <a:xfrm>
            <a:off x="1241948" y="2341521"/>
            <a:ext cx="7137779" cy="9339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sz="1400" dirty="0" smtClean="0"/>
              <a:t>A metodologia deverá ter como objetivo da introdução da tecnologia para promoção de uma cultura ágil, flexível, </a:t>
            </a:r>
            <a:r>
              <a:rPr lang="pt-BR" sz="1400" dirty="0" err="1" smtClean="0"/>
              <a:t>escalável</a:t>
            </a:r>
            <a:r>
              <a:rPr lang="pt-BR" sz="1400" dirty="0" smtClean="0"/>
              <a:t> e eficiente, através da mudança de processos, que fazem a transformação digital, assim será realizado um alinhamento metodológico com  as instituições da rede através do processo de referência de gestão da inovação para transformação digital do IEL/AL.</a:t>
            </a:r>
            <a:endParaRPr sz="1400" dirty="0"/>
          </a:p>
        </p:txBody>
      </p:sp>
      <p:cxnSp>
        <p:nvCxnSpPr>
          <p:cNvPr id="185" name="Google Shape;185;p32"/>
          <p:cNvCxnSpPr/>
          <p:nvPr/>
        </p:nvCxnSpPr>
        <p:spPr>
          <a:xfrm>
            <a:off x="4569600" y="1494500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32"/>
          <p:cNvCxnSpPr/>
          <p:nvPr/>
        </p:nvCxnSpPr>
        <p:spPr>
          <a:xfrm>
            <a:off x="0" y="3663711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ctrTitle"/>
          </p:nvPr>
        </p:nvSpPr>
        <p:spPr>
          <a:xfrm flipH="1">
            <a:off x="-1050878" y="2635675"/>
            <a:ext cx="9430603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dirty="0" smtClean="0"/>
              <a:t>SELEÇÃO DAS EMPRESAS</a:t>
            </a:r>
            <a:endParaRPr lang="pt-BR" dirty="0"/>
          </a:p>
        </p:txBody>
      </p:sp>
      <p:sp>
        <p:nvSpPr>
          <p:cNvPr id="216" name="Google Shape;216;p34"/>
          <p:cNvSpPr txBox="1">
            <a:spLocks noGrp="1"/>
          </p:cNvSpPr>
          <p:nvPr>
            <p:ph type="title" idx="2"/>
          </p:nvPr>
        </p:nvSpPr>
        <p:spPr>
          <a:xfrm flipH="1">
            <a:off x="5332669" y="2337497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cxnSp>
        <p:nvCxnSpPr>
          <p:cNvPr id="217" name="Google Shape;217;p34"/>
          <p:cNvCxnSpPr/>
          <p:nvPr/>
        </p:nvCxnSpPr>
        <p:spPr>
          <a:xfrm>
            <a:off x="7578325" y="4028400"/>
            <a:ext cx="1565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ctrTitle"/>
          </p:nvPr>
        </p:nvSpPr>
        <p:spPr>
          <a:xfrm>
            <a:off x="327545" y="376498"/>
            <a:ext cx="8325135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dirty="0" smtClean="0"/>
              <a:t>SELEÇÃO DAS EMPRESAS</a:t>
            </a:r>
            <a:endParaRPr sz="2800" dirty="0"/>
          </a:p>
        </p:txBody>
      </p:sp>
      <p:sp>
        <p:nvSpPr>
          <p:cNvPr id="184" name="Google Shape;184;p32"/>
          <p:cNvSpPr txBox="1">
            <a:spLocks noGrp="1"/>
          </p:cNvSpPr>
          <p:nvPr>
            <p:ph type="subTitle" idx="1"/>
          </p:nvPr>
        </p:nvSpPr>
        <p:spPr>
          <a:xfrm>
            <a:off x="1378424" y="2437054"/>
            <a:ext cx="6673755" cy="8793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sz="1400" dirty="0" smtClean="0"/>
              <a:t>Este projeto propõe a implantação de um Programa piloto de Transformação Digital em 10 indústrias de Micro, pequeno e médio porte, localizadas no município de Maceió, onde serão captadas através de uma chamada local onde serão selecionadas empresas com maior potencial de geração de resultados – Análise das indústrias realizada com base no </a:t>
            </a:r>
            <a:r>
              <a:rPr lang="pt-BR" sz="1400" dirty="0" err="1" smtClean="0"/>
              <a:t>indice</a:t>
            </a:r>
            <a:r>
              <a:rPr lang="pt-BR" sz="1400" dirty="0" smtClean="0"/>
              <a:t> CESAR de transformação digital</a:t>
            </a:r>
            <a:endParaRPr sz="1400" dirty="0"/>
          </a:p>
        </p:txBody>
      </p:sp>
      <p:cxnSp>
        <p:nvCxnSpPr>
          <p:cNvPr id="185" name="Google Shape;185;p32"/>
          <p:cNvCxnSpPr/>
          <p:nvPr/>
        </p:nvCxnSpPr>
        <p:spPr>
          <a:xfrm>
            <a:off x="4569600" y="1494500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32"/>
          <p:cNvCxnSpPr/>
          <p:nvPr/>
        </p:nvCxnSpPr>
        <p:spPr>
          <a:xfrm>
            <a:off x="0" y="4045855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ctrTitle"/>
          </p:nvPr>
        </p:nvSpPr>
        <p:spPr>
          <a:xfrm flipH="1">
            <a:off x="818865" y="3139741"/>
            <a:ext cx="8093121" cy="9272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3200" dirty="0" smtClean="0"/>
              <a:t>DIAGNÓSTICO CESAR (MOMENTO T0 E T1)</a:t>
            </a:r>
            <a:endParaRPr lang="pt-BR" sz="3200" dirty="0"/>
          </a:p>
        </p:txBody>
      </p:sp>
      <p:sp>
        <p:nvSpPr>
          <p:cNvPr id="176" name="Google Shape;176;p31"/>
          <p:cNvSpPr txBox="1">
            <a:spLocks noGrp="1"/>
          </p:cNvSpPr>
          <p:nvPr>
            <p:ph type="title" idx="2"/>
          </p:nvPr>
        </p:nvSpPr>
        <p:spPr>
          <a:xfrm flipH="1">
            <a:off x="765441" y="2392089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cxnSp>
        <p:nvCxnSpPr>
          <p:cNvPr id="177" name="Google Shape;177;p31"/>
          <p:cNvCxnSpPr/>
          <p:nvPr/>
        </p:nvCxnSpPr>
        <p:spPr>
          <a:xfrm>
            <a:off x="0" y="4028275"/>
            <a:ext cx="1561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174870" y="4192732"/>
            <a:ext cx="4224900" cy="536700"/>
          </a:xfrm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ctrTitle"/>
          </p:nvPr>
        </p:nvSpPr>
        <p:spPr>
          <a:xfrm>
            <a:off x="573207" y="-32943"/>
            <a:ext cx="8570793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dirty="0" smtClean="0"/>
              <a:t>MAPEAMENTO – DIAGNÓSTICO CESAR </a:t>
            </a:r>
            <a:br>
              <a:rPr lang="pt-BR" dirty="0" smtClean="0"/>
            </a:br>
            <a:r>
              <a:rPr lang="pt-BR" dirty="0" smtClean="0"/>
              <a:t>(MOMENTO T0 E T1)</a:t>
            </a:r>
            <a:endParaRPr sz="2800" dirty="0"/>
          </a:p>
        </p:txBody>
      </p:sp>
      <p:sp>
        <p:nvSpPr>
          <p:cNvPr id="184" name="Google Shape;184;p32"/>
          <p:cNvSpPr txBox="1">
            <a:spLocks noGrp="1"/>
          </p:cNvSpPr>
          <p:nvPr>
            <p:ph type="subTitle" idx="1"/>
          </p:nvPr>
        </p:nvSpPr>
        <p:spPr>
          <a:xfrm>
            <a:off x="777922" y="2000321"/>
            <a:ext cx="7697337" cy="6882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sz="1600" dirty="0" smtClean="0"/>
              <a:t>Neste projeto é utilizado o Índice CESAR de Transformação Digital, para mapear e identificar a maturidade digital das empresas atendidas. São consideradas 8 dimensões, através de 45 perguntas voltadas a  digitalização de forma que possa identificar a capacidade das empresas, como  podem atuar para aumentar a maturidade e, portanto tornarem-se mais competitivas no novo normal. Vale reassaltar que está previsto a aplicação do diagnóstico no momento T0 que antecede as ações do projeto e no momento T1, identificando a evolução da maturidade organizacional com base no esforço  produzido e propondo novas ondas de transformação digital para cada empresa. </a:t>
            </a:r>
            <a:endParaRPr sz="1600" dirty="0"/>
          </a:p>
        </p:txBody>
      </p:sp>
      <p:cxnSp>
        <p:nvCxnSpPr>
          <p:cNvPr id="185" name="Google Shape;185;p32"/>
          <p:cNvCxnSpPr/>
          <p:nvPr/>
        </p:nvCxnSpPr>
        <p:spPr>
          <a:xfrm>
            <a:off x="4569600" y="798452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32"/>
          <p:cNvCxnSpPr/>
          <p:nvPr/>
        </p:nvCxnSpPr>
        <p:spPr>
          <a:xfrm>
            <a:off x="0" y="4550831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449;p47"/>
          <p:cNvSpPr/>
          <p:nvPr/>
        </p:nvSpPr>
        <p:spPr>
          <a:xfrm rot="10800000" flipH="1">
            <a:off x="974009" y="1231897"/>
            <a:ext cx="7414088" cy="318160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alpha val="28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4"/>
          <p:cNvSpPr txBox="1">
            <a:spLocks noGrp="1"/>
          </p:cNvSpPr>
          <p:nvPr>
            <p:ph type="ctrTitle"/>
          </p:nvPr>
        </p:nvSpPr>
        <p:spPr>
          <a:xfrm>
            <a:off x="2286109" y="398903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 REDE INOVALAGOAS</a:t>
            </a:r>
            <a:endParaRPr dirty="0"/>
          </a:p>
        </p:txBody>
      </p:sp>
      <p:cxnSp>
        <p:nvCxnSpPr>
          <p:cNvPr id="410" name="Google Shape;410;p44"/>
          <p:cNvCxnSpPr/>
          <p:nvPr/>
        </p:nvCxnSpPr>
        <p:spPr>
          <a:xfrm>
            <a:off x="2232425" y="0"/>
            <a:ext cx="0" cy="106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" name="Picture 6" descr="Alagoas Dig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28375" y="4013367"/>
            <a:ext cx="950731" cy="684353"/>
          </a:xfrm>
          <a:prstGeom prst="rect">
            <a:avLst/>
          </a:prstGeom>
          <a:noFill/>
        </p:spPr>
      </p:pic>
      <p:pic>
        <p:nvPicPr>
          <p:cNvPr id="23" name="Picture 12" descr="ASN - Sebrae Alagoas abre cadastro para consultores e instruto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4280" y="4058667"/>
            <a:ext cx="711752" cy="444270"/>
          </a:xfrm>
          <a:prstGeom prst="rect">
            <a:avLst/>
          </a:prstGeom>
          <a:noFill/>
        </p:spPr>
      </p:pic>
      <p:pic>
        <p:nvPicPr>
          <p:cNvPr id="25" name="Picture 16" descr="logo IEL nov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0892" y="1749148"/>
            <a:ext cx="1654057" cy="621395"/>
          </a:xfrm>
          <a:prstGeom prst="rect">
            <a:avLst/>
          </a:prstGeom>
          <a:noFill/>
        </p:spPr>
      </p:pic>
      <p:pic>
        <p:nvPicPr>
          <p:cNvPr id="30" name="Picture 6" descr="Alagoas Dig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2371" y="3077494"/>
            <a:ext cx="1512303" cy="1088582"/>
          </a:xfrm>
          <a:prstGeom prst="rect">
            <a:avLst/>
          </a:prstGeom>
          <a:noFill/>
        </p:spPr>
      </p:pic>
      <p:pic>
        <p:nvPicPr>
          <p:cNvPr id="31" name="Picture 12" descr="ASN - Sebrae Alagoas abre cadastro para consultores e instruto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8791" y="3161893"/>
            <a:ext cx="1203580" cy="751265"/>
          </a:xfrm>
          <a:prstGeom prst="rect">
            <a:avLst/>
          </a:prstGeom>
          <a:noFill/>
        </p:spPr>
      </p:pic>
      <p:pic>
        <p:nvPicPr>
          <p:cNvPr id="32" name="Picture 14" descr="https://ufal.br/ufal/comunicacao/identidade-visual/brasao/por-extenso/p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37679" y="1576584"/>
            <a:ext cx="874978" cy="905154"/>
          </a:xfrm>
          <a:prstGeom prst="rect">
            <a:avLst/>
          </a:prstGeom>
          <a:noFill/>
        </p:spPr>
      </p:pic>
      <p:sp>
        <p:nvSpPr>
          <p:cNvPr id="33" name="Google Shape;415;p44"/>
          <p:cNvSpPr txBox="1">
            <a:spLocks/>
          </p:cNvSpPr>
          <p:nvPr/>
        </p:nvSpPr>
        <p:spPr>
          <a:xfrm>
            <a:off x="4712811" y="1487584"/>
            <a:ext cx="17931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rPr>
              <a:t>UFAL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34" name="Google Shape;416;p44"/>
          <p:cNvSpPr txBox="1">
            <a:spLocks/>
          </p:cNvSpPr>
          <p:nvPr/>
        </p:nvSpPr>
        <p:spPr>
          <a:xfrm>
            <a:off x="5377201" y="1781834"/>
            <a:ext cx="1128711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Universidade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Federal de 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Alagoas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5" name="Google Shape;415;p44"/>
          <p:cNvSpPr txBox="1">
            <a:spLocks/>
          </p:cNvSpPr>
          <p:nvPr/>
        </p:nvSpPr>
        <p:spPr>
          <a:xfrm>
            <a:off x="4741921" y="3078365"/>
            <a:ext cx="17931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tabLst/>
              <a:defRPr/>
            </a:pPr>
            <a:r>
              <a:rPr lang="pt-BR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SEBRAE/AL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36" name="Google Shape;416;p44"/>
          <p:cNvSpPr txBox="1">
            <a:spLocks/>
          </p:cNvSpPr>
          <p:nvPr/>
        </p:nvSpPr>
        <p:spPr>
          <a:xfrm>
            <a:off x="5015297" y="3396999"/>
            <a:ext cx="1470958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tabLst/>
              <a:defRPr/>
            </a:pPr>
            <a:r>
              <a:rPr lang="en-US" sz="110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Serviço</a:t>
            </a:r>
            <a:r>
              <a:rPr lang="en-US" sz="110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de </a:t>
            </a:r>
            <a:r>
              <a:rPr lang="en-US" sz="110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Apoio</a:t>
            </a:r>
            <a:r>
              <a:rPr lang="en-US" sz="110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às</a:t>
            </a:r>
            <a:r>
              <a:rPr lang="en-US" sz="110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 Micro e  </a:t>
            </a:r>
            <a:r>
              <a:rPr lang="en-US" sz="110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pequenas</a:t>
            </a:r>
            <a:r>
              <a:rPr lang="en-US" sz="110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 </a:t>
            </a:r>
            <a:r>
              <a:rPr lang="en-US" sz="110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empresas</a:t>
            </a:r>
            <a:r>
              <a:rPr lang="en-US" sz="110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de </a:t>
            </a:r>
            <a:r>
              <a:rPr lang="en-US" sz="110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Alagoas</a:t>
            </a:r>
            <a:r>
              <a:rPr lang="en-US" sz="110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7" name="Google Shape;415;p44"/>
          <p:cNvSpPr txBox="1">
            <a:spLocks/>
          </p:cNvSpPr>
          <p:nvPr/>
        </p:nvSpPr>
        <p:spPr>
          <a:xfrm>
            <a:off x="763406" y="1546199"/>
            <a:ext cx="17931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rPr>
              <a:t>IEL/AL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38" name="Google Shape;416;p44"/>
          <p:cNvSpPr txBox="1">
            <a:spLocks/>
          </p:cNvSpPr>
          <p:nvPr/>
        </p:nvSpPr>
        <p:spPr>
          <a:xfrm>
            <a:off x="1157806" y="1840449"/>
            <a:ext cx="1398702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tabLst/>
              <a:defRPr/>
            </a:pPr>
            <a:r>
              <a:rPr lang="en-US" sz="110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Instituto</a:t>
            </a:r>
            <a:r>
              <a:rPr lang="en-US" sz="110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Euvaldo Lodi – </a:t>
            </a:r>
            <a:r>
              <a:rPr lang="en-US" sz="110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Núcleo</a:t>
            </a:r>
            <a:r>
              <a:rPr lang="en-US" sz="110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Regioal</a:t>
            </a:r>
            <a:r>
              <a:rPr lang="en-US" sz="110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de </a:t>
            </a:r>
            <a:r>
              <a:rPr lang="en-US" sz="110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Alagoas</a:t>
            </a:r>
            <a:r>
              <a:rPr lang="en-US" sz="110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9" name="Google Shape;415;p44"/>
          <p:cNvSpPr txBox="1">
            <a:spLocks/>
          </p:cNvSpPr>
          <p:nvPr/>
        </p:nvSpPr>
        <p:spPr>
          <a:xfrm>
            <a:off x="792516" y="3136980"/>
            <a:ext cx="17931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tabLst/>
              <a:defRPr/>
            </a:pPr>
            <a:r>
              <a:rPr lang="pt-BR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SECTI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40" name="Google Shape;416;p44"/>
          <p:cNvSpPr txBox="1">
            <a:spLocks/>
          </p:cNvSpPr>
          <p:nvPr/>
        </p:nvSpPr>
        <p:spPr>
          <a:xfrm>
            <a:off x="1078084" y="3419038"/>
            <a:ext cx="1470958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tabLst/>
              <a:defRPr/>
            </a:pPr>
            <a:r>
              <a:rPr lang="en-US" sz="110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Secretaria</a:t>
            </a:r>
            <a:r>
              <a:rPr lang="en-US" sz="110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de Estado de </a:t>
            </a:r>
            <a:r>
              <a:rPr lang="en-US" sz="110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Ciência</a:t>
            </a:r>
            <a:r>
              <a:rPr lang="en-US" sz="110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Tecnologia</a:t>
            </a:r>
            <a:r>
              <a:rPr lang="en-US" sz="110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Inovação</a:t>
            </a:r>
            <a:r>
              <a:rPr lang="en-US" sz="110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 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41" name="Título 40"/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2" name="Subtítulo 4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3" name="Título 42"/>
          <p:cNvSpPr>
            <a:spLocks noGrp="1"/>
          </p:cNvSpPr>
          <p:nvPr>
            <p:ph type="ctrTitle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4" name="Subtítulo 43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5" name="Título 44"/>
          <p:cNvSpPr>
            <a:spLocks noGrp="1"/>
          </p:cNvSpPr>
          <p:nvPr>
            <p:ph type="ctrTitle" idx="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6" name="Subtítulo 45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7" name="Título 46"/>
          <p:cNvSpPr>
            <a:spLocks noGrp="1"/>
          </p:cNvSpPr>
          <p:nvPr>
            <p:ph type="ctrTitle" idx="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8" name="Subtítulo 47"/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ctrTitle"/>
          </p:nvPr>
        </p:nvSpPr>
        <p:spPr>
          <a:xfrm flipH="1">
            <a:off x="-1050878" y="2635675"/>
            <a:ext cx="9430603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BR" dirty="0" smtClean="0"/>
              <a:t>SENSIBILIZAÇÃO</a:t>
            </a:r>
            <a:endParaRPr lang="pt-BR" dirty="0"/>
          </a:p>
        </p:txBody>
      </p:sp>
      <p:sp>
        <p:nvSpPr>
          <p:cNvPr id="216" name="Google Shape;216;p34"/>
          <p:cNvSpPr txBox="1">
            <a:spLocks noGrp="1"/>
          </p:cNvSpPr>
          <p:nvPr>
            <p:ph type="title" idx="2"/>
          </p:nvPr>
        </p:nvSpPr>
        <p:spPr>
          <a:xfrm flipH="1">
            <a:off x="5332669" y="2337497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  <p:cxnSp>
        <p:nvCxnSpPr>
          <p:cNvPr id="217" name="Google Shape;217;p34"/>
          <p:cNvCxnSpPr/>
          <p:nvPr/>
        </p:nvCxnSpPr>
        <p:spPr>
          <a:xfrm>
            <a:off x="7578325" y="4028400"/>
            <a:ext cx="1565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ctrTitle"/>
          </p:nvPr>
        </p:nvSpPr>
        <p:spPr>
          <a:xfrm>
            <a:off x="1173707" y="376498"/>
            <a:ext cx="7328848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dirty="0" smtClean="0"/>
              <a:t>SENSIBILIZAÇÃO</a:t>
            </a:r>
            <a:endParaRPr lang="pt-BR" dirty="0"/>
          </a:p>
        </p:txBody>
      </p:sp>
      <p:sp>
        <p:nvSpPr>
          <p:cNvPr id="184" name="Google Shape;184;p32"/>
          <p:cNvSpPr txBox="1">
            <a:spLocks noGrp="1"/>
          </p:cNvSpPr>
          <p:nvPr>
            <p:ph type="subTitle" idx="1"/>
          </p:nvPr>
        </p:nvSpPr>
        <p:spPr>
          <a:xfrm>
            <a:off x="1678674" y="2423407"/>
            <a:ext cx="5882185" cy="7974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sz="1400" dirty="0" smtClean="0"/>
              <a:t>Através de vários momentos de sensibilização, será possível pré-intervir e disseminar conceitos de inovação com foco em cada fase da transformação digital. Assim a metodologia, deverá estimular as empresas a fazer ondas de mudança para adaptar métodos e ferramentas em fases distintas.</a:t>
            </a:r>
            <a:endParaRPr sz="1400" dirty="0"/>
          </a:p>
        </p:txBody>
      </p:sp>
      <p:cxnSp>
        <p:nvCxnSpPr>
          <p:cNvPr id="185" name="Google Shape;185;p32"/>
          <p:cNvCxnSpPr/>
          <p:nvPr/>
        </p:nvCxnSpPr>
        <p:spPr>
          <a:xfrm>
            <a:off x="4569600" y="1494500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32"/>
          <p:cNvCxnSpPr/>
          <p:nvPr/>
        </p:nvCxnSpPr>
        <p:spPr>
          <a:xfrm>
            <a:off x="0" y="3568175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ctrTitle"/>
          </p:nvPr>
        </p:nvSpPr>
        <p:spPr>
          <a:xfrm flipH="1">
            <a:off x="1147650" y="3085150"/>
            <a:ext cx="7218428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BR" sz="3200" dirty="0" smtClean="0"/>
              <a:t>DESENVOLVIMENTO DA ESTRATÉGIA</a:t>
            </a:r>
            <a:endParaRPr lang="pt-BR" sz="3200" dirty="0"/>
          </a:p>
        </p:txBody>
      </p:sp>
      <p:sp>
        <p:nvSpPr>
          <p:cNvPr id="176" name="Google Shape;176;p31"/>
          <p:cNvSpPr txBox="1">
            <a:spLocks noGrp="1"/>
          </p:cNvSpPr>
          <p:nvPr>
            <p:ph type="title" idx="2"/>
          </p:nvPr>
        </p:nvSpPr>
        <p:spPr>
          <a:xfrm flipH="1">
            <a:off x="11475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05</a:t>
            </a:r>
            <a:endParaRPr dirty="0"/>
          </a:p>
        </p:txBody>
      </p:sp>
      <p:cxnSp>
        <p:nvCxnSpPr>
          <p:cNvPr id="177" name="Google Shape;177;p31"/>
          <p:cNvCxnSpPr/>
          <p:nvPr/>
        </p:nvCxnSpPr>
        <p:spPr>
          <a:xfrm>
            <a:off x="0" y="4028275"/>
            <a:ext cx="1561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ctrTitle"/>
          </p:nvPr>
        </p:nvSpPr>
        <p:spPr>
          <a:xfrm>
            <a:off x="1146413" y="376498"/>
            <a:ext cx="7137778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dirty="0" smtClean="0"/>
              <a:t>DESENVOLVIMENTO DA ESTRATÉGIA</a:t>
            </a:r>
            <a:endParaRPr lang="pt-BR" dirty="0"/>
          </a:p>
        </p:txBody>
      </p:sp>
      <p:sp>
        <p:nvSpPr>
          <p:cNvPr id="184" name="Google Shape;184;p32"/>
          <p:cNvSpPr txBox="1">
            <a:spLocks noGrp="1"/>
          </p:cNvSpPr>
          <p:nvPr>
            <p:ph type="subTitle" idx="1"/>
          </p:nvPr>
        </p:nvSpPr>
        <p:spPr>
          <a:xfrm>
            <a:off x="1528549" y="2464351"/>
            <a:ext cx="6414447" cy="6746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sz="1400" dirty="0" smtClean="0"/>
              <a:t>Na quinta fase, deverá ser desenvolvido, de forma colaborativa, a visão digital da empresa, revisado e direcionando a estratégia e as expectativas com a adoção das práticas de Gestão da Inovação e as principais linhas de transformação digital. A mudança deverá ser cultural e não apenas pontual.</a:t>
            </a:r>
            <a:endParaRPr sz="1400" dirty="0"/>
          </a:p>
        </p:txBody>
      </p:sp>
      <p:cxnSp>
        <p:nvCxnSpPr>
          <p:cNvPr id="185" name="Google Shape;185;p32"/>
          <p:cNvCxnSpPr/>
          <p:nvPr/>
        </p:nvCxnSpPr>
        <p:spPr>
          <a:xfrm>
            <a:off x="4569600" y="1494500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32"/>
          <p:cNvCxnSpPr/>
          <p:nvPr/>
        </p:nvCxnSpPr>
        <p:spPr>
          <a:xfrm>
            <a:off x="0" y="3568175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ctrTitle"/>
          </p:nvPr>
        </p:nvSpPr>
        <p:spPr>
          <a:xfrm flipH="1">
            <a:off x="-1" y="2635675"/>
            <a:ext cx="9143999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BR" dirty="0" smtClean="0"/>
              <a:t>GESTÃO DE IDEIAS</a:t>
            </a:r>
            <a:endParaRPr lang="pt-BR" dirty="0"/>
          </a:p>
        </p:txBody>
      </p:sp>
      <p:sp>
        <p:nvSpPr>
          <p:cNvPr id="216" name="Google Shape;216;p34"/>
          <p:cNvSpPr txBox="1">
            <a:spLocks noGrp="1"/>
          </p:cNvSpPr>
          <p:nvPr>
            <p:ph type="title" idx="2"/>
          </p:nvPr>
        </p:nvSpPr>
        <p:spPr>
          <a:xfrm flipH="1">
            <a:off x="5332669" y="2337497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06</a:t>
            </a:r>
            <a:endParaRPr dirty="0"/>
          </a:p>
        </p:txBody>
      </p:sp>
      <p:cxnSp>
        <p:nvCxnSpPr>
          <p:cNvPr id="217" name="Google Shape;217;p34"/>
          <p:cNvCxnSpPr/>
          <p:nvPr/>
        </p:nvCxnSpPr>
        <p:spPr>
          <a:xfrm>
            <a:off x="7578325" y="4028400"/>
            <a:ext cx="1565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ctrTitle"/>
          </p:nvPr>
        </p:nvSpPr>
        <p:spPr>
          <a:xfrm>
            <a:off x="1419365" y="1187353"/>
            <a:ext cx="6796585" cy="9156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dirty="0" smtClean="0"/>
              <a:t>GESTÃO DE IDEIAS</a:t>
            </a:r>
            <a:endParaRPr lang="pt-BR" dirty="0"/>
          </a:p>
        </p:txBody>
      </p:sp>
      <p:sp>
        <p:nvSpPr>
          <p:cNvPr id="184" name="Google Shape;184;p32"/>
          <p:cNvSpPr txBox="1">
            <a:spLocks noGrp="1"/>
          </p:cNvSpPr>
          <p:nvPr>
            <p:ph type="subTitle" idx="1"/>
          </p:nvPr>
        </p:nvSpPr>
        <p:spPr>
          <a:xfrm>
            <a:off x="573207" y="2068564"/>
            <a:ext cx="8011236" cy="11523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sz="1400" dirty="0" smtClean="0"/>
              <a:t>Será realizada a estruturação do processo de gestão de ideias, sendo direcionada a criação de campanhas relacionadas a transformação digital como o desenvolvimento da presença digital; entrada nas nuvens; digitalização do marketing e a relação com o cliente; realização de vendas através de canais digitais além dos presenciais; inovação tecnológica nos produtos/serviços; atração e desenvolvimento do talento digital; digitalização dos postos de trabalho; agilidade dos processos através da tecnologia; e até a disposição de dados para decisão através de inteligência artificial. Assim serão tratadas as oito dimensões  propostas pelo índice CESAR de transformação digital e  as ações poderão ser conduzidas de maneira contínua, sistemática e </a:t>
            </a:r>
            <a:r>
              <a:rPr lang="pt-BR" sz="1400" dirty="0" err="1" smtClean="0"/>
              <a:t>coloborativa</a:t>
            </a:r>
            <a:r>
              <a:rPr lang="pt-BR" sz="1400" dirty="0" smtClean="0"/>
              <a:t>.</a:t>
            </a:r>
            <a:endParaRPr sz="1400" dirty="0"/>
          </a:p>
        </p:txBody>
      </p:sp>
      <p:cxnSp>
        <p:nvCxnSpPr>
          <p:cNvPr id="185" name="Google Shape;185;p32"/>
          <p:cNvCxnSpPr/>
          <p:nvPr/>
        </p:nvCxnSpPr>
        <p:spPr>
          <a:xfrm>
            <a:off x="4569600" y="962228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32"/>
          <p:cNvCxnSpPr/>
          <p:nvPr/>
        </p:nvCxnSpPr>
        <p:spPr>
          <a:xfrm>
            <a:off x="0" y="4264223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ctrTitle"/>
          </p:nvPr>
        </p:nvSpPr>
        <p:spPr>
          <a:xfrm flipH="1">
            <a:off x="1147650" y="3085150"/>
            <a:ext cx="7218428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BR" sz="3200" dirty="0" smtClean="0"/>
              <a:t>PLANO DE DIGITALIZAÇÃO</a:t>
            </a:r>
            <a:endParaRPr lang="pt-BR" sz="3200" dirty="0"/>
          </a:p>
        </p:txBody>
      </p:sp>
      <p:sp>
        <p:nvSpPr>
          <p:cNvPr id="176" name="Google Shape;176;p31"/>
          <p:cNvSpPr txBox="1">
            <a:spLocks noGrp="1"/>
          </p:cNvSpPr>
          <p:nvPr>
            <p:ph type="title" idx="2"/>
          </p:nvPr>
        </p:nvSpPr>
        <p:spPr>
          <a:xfrm flipH="1">
            <a:off x="492487" y="2910703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07</a:t>
            </a:r>
            <a:endParaRPr dirty="0"/>
          </a:p>
        </p:txBody>
      </p:sp>
      <p:cxnSp>
        <p:nvCxnSpPr>
          <p:cNvPr id="177" name="Google Shape;177;p31"/>
          <p:cNvCxnSpPr/>
          <p:nvPr/>
        </p:nvCxnSpPr>
        <p:spPr>
          <a:xfrm>
            <a:off x="0" y="4028275"/>
            <a:ext cx="1561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ctrTitle"/>
          </p:nvPr>
        </p:nvSpPr>
        <p:spPr>
          <a:xfrm>
            <a:off x="791570" y="376498"/>
            <a:ext cx="7779224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dirty="0" smtClean="0"/>
              <a:t>PLANO DE DIGITALIZAÇÃO</a:t>
            </a:r>
            <a:endParaRPr lang="pt-BR" dirty="0"/>
          </a:p>
        </p:txBody>
      </p:sp>
      <p:sp>
        <p:nvSpPr>
          <p:cNvPr id="184" name="Google Shape;184;p32"/>
          <p:cNvSpPr txBox="1">
            <a:spLocks noGrp="1"/>
          </p:cNvSpPr>
          <p:nvPr>
            <p:ph type="subTitle" idx="1"/>
          </p:nvPr>
        </p:nvSpPr>
        <p:spPr>
          <a:xfrm>
            <a:off x="627797" y="2437055"/>
            <a:ext cx="7861110" cy="96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dirty="0" smtClean="0"/>
              <a:t> A </a:t>
            </a:r>
            <a:r>
              <a:rPr lang="pt-BR" sz="1400" dirty="0" smtClean="0"/>
              <a:t>sétima fase será de desenhar um planejamento guiado a projetar as ideias, que levará às equipes, disciplina, segurança e efetividade no desenvolvimento da transformação digital. Neste momento também são articuladas iniciativas/projetos com os principais atores de desenvolvimento técnico e tecnológico do Estado com experiência na área de inovação e que dispõem de uma estrutura de suporte e de equipes técnicas especializadas em P,</a:t>
            </a:r>
            <a:r>
              <a:rPr lang="pt-BR" sz="1400" dirty="0" err="1" smtClean="0"/>
              <a:t>D&amp;I</a:t>
            </a:r>
            <a:r>
              <a:rPr lang="pt-BR" sz="1400" dirty="0" smtClean="0"/>
              <a:t> – articulação com o ecossistema de inovação local.</a:t>
            </a:r>
            <a:endParaRPr sz="1400" dirty="0"/>
          </a:p>
        </p:txBody>
      </p:sp>
      <p:cxnSp>
        <p:nvCxnSpPr>
          <p:cNvPr id="185" name="Google Shape;185;p32"/>
          <p:cNvCxnSpPr/>
          <p:nvPr/>
        </p:nvCxnSpPr>
        <p:spPr>
          <a:xfrm>
            <a:off x="4569600" y="1494500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32"/>
          <p:cNvCxnSpPr/>
          <p:nvPr/>
        </p:nvCxnSpPr>
        <p:spPr>
          <a:xfrm>
            <a:off x="0" y="3786543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ctrTitle"/>
          </p:nvPr>
        </p:nvSpPr>
        <p:spPr>
          <a:xfrm flipH="1">
            <a:off x="0" y="3261815"/>
            <a:ext cx="8939280" cy="9280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BR" dirty="0" smtClean="0"/>
              <a:t>INVESTIMENTO</a:t>
            </a:r>
            <a:endParaRPr lang="pt-BR" dirty="0"/>
          </a:p>
        </p:txBody>
      </p:sp>
      <p:sp>
        <p:nvSpPr>
          <p:cNvPr id="216" name="Google Shape;216;p34"/>
          <p:cNvSpPr txBox="1">
            <a:spLocks noGrp="1"/>
          </p:cNvSpPr>
          <p:nvPr>
            <p:ph type="title" idx="2"/>
          </p:nvPr>
        </p:nvSpPr>
        <p:spPr>
          <a:xfrm flipH="1">
            <a:off x="5305373" y="3101772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08</a:t>
            </a:r>
            <a:endParaRPr dirty="0"/>
          </a:p>
        </p:txBody>
      </p:sp>
      <p:cxnSp>
        <p:nvCxnSpPr>
          <p:cNvPr id="217" name="Google Shape;217;p34"/>
          <p:cNvCxnSpPr/>
          <p:nvPr/>
        </p:nvCxnSpPr>
        <p:spPr>
          <a:xfrm>
            <a:off x="7578325" y="4028400"/>
            <a:ext cx="1565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ctrTitle"/>
          </p:nvPr>
        </p:nvSpPr>
        <p:spPr>
          <a:xfrm>
            <a:off x="887104" y="1624084"/>
            <a:ext cx="7915702" cy="6154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dirty="0" smtClean="0"/>
              <a:t>INVESTIMENTO – SUBVENÇÃO ECONÔMICA</a:t>
            </a:r>
            <a:endParaRPr lang="pt-BR" dirty="0"/>
          </a:p>
        </p:txBody>
      </p:sp>
      <p:sp>
        <p:nvSpPr>
          <p:cNvPr id="184" name="Google Shape;184;p32"/>
          <p:cNvSpPr txBox="1">
            <a:spLocks noGrp="1"/>
          </p:cNvSpPr>
          <p:nvPr>
            <p:ph type="subTitle" idx="1"/>
          </p:nvPr>
        </p:nvSpPr>
        <p:spPr>
          <a:xfrm>
            <a:off x="1201003" y="2150452"/>
            <a:ext cx="7042244" cy="1384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sz="1400" dirty="0" smtClean="0"/>
              <a:t>A oitava fase deste projeto contempla um aporte com caráter de subvenção econômica mediante a apresentação  e aprovação do plano de transformação digital empresarial, com financiamento total no valor de até R$ 100.000,00 (cem mil reais). Será disponibilizado na etapa piloto o montante total de recursos de Subvenção Econômica para Inovação e Transformação Digital o valor de R$ 500.000,00 e na etapa de escala, com o atendimento a 20 indústrias, o montante de R$1.000.000,00.</a:t>
            </a:r>
            <a:endParaRPr sz="1400" dirty="0"/>
          </a:p>
        </p:txBody>
      </p:sp>
      <p:cxnSp>
        <p:nvCxnSpPr>
          <p:cNvPr id="185" name="Google Shape;185;p32"/>
          <p:cNvCxnSpPr/>
          <p:nvPr/>
        </p:nvCxnSpPr>
        <p:spPr>
          <a:xfrm>
            <a:off x="4569600" y="1494500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32"/>
          <p:cNvCxnSpPr/>
          <p:nvPr/>
        </p:nvCxnSpPr>
        <p:spPr>
          <a:xfrm>
            <a:off x="0" y="3882079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>
            <a:spLocks noGrp="1"/>
          </p:cNvSpPr>
          <p:nvPr>
            <p:ph type="ctrTitle"/>
          </p:nvPr>
        </p:nvSpPr>
        <p:spPr>
          <a:xfrm>
            <a:off x="955343" y="1136875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 smtClean="0"/>
              <a:t>PROBLEMA</a:t>
            </a:r>
            <a:endParaRPr sz="4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  <p:sp>
        <p:nvSpPr>
          <p:cNvPr id="6" name="Retângulo 5"/>
          <p:cNvSpPr/>
          <p:nvPr/>
        </p:nvSpPr>
        <p:spPr>
          <a:xfrm>
            <a:off x="0" y="2042731"/>
            <a:ext cx="774485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22225" algn="just">
              <a:buNone/>
            </a:pPr>
            <a:r>
              <a:rPr lang="pt-BR" sz="2800" dirty="0" smtClean="0">
                <a:solidFill>
                  <a:schemeClr val="tx1"/>
                </a:solidFill>
                <a:latin typeface="Roboto Condensed" charset="0"/>
                <a:ea typeface="Roboto Condensed" charset="0"/>
              </a:rPr>
              <a:t>Atraso Tecnológico nas Micro, Pequenas e Médias Indústrias Maceioenses.</a:t>
            </a:r>
          </a:p>
          <a:p>
            <a:pPr marL="914400" lvl="0" indent="-228600" algn="just">
              <a:buNone/>
            </a:pPr>
            <a:endParaRPr lang="pt-BR" sz="2000" dirty="0" smtClean="0">
              <a:solidFill>
                <a:schemeClr val="tx1"/>
              </a:solidFill>
              <a:latin typeface="Roboto Condensed" charset="0"/>
              <a:ea typeface="Roboto Condense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ctrTitle"/>
          </p:nvPr>
        </p:nvSpPr>
        <p:spPr>
          <a:xfrm flipH="1">
            <a:off x="1147650" y="3085150"/>
            <a:ext cx="7218428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BR" sz="3200" dirty="0" smtClean="0"/>
              <a:t>ACOMPANHAMENTO</a:t>
            </a:r>
            <a:endParaRPr lang="pt-BR" sz="3200" dirty="0"/>
          </a:p>
        </p:txBody>
      </p:sp>
      <p:sp>
        <p:nvSpPr>
          <p:cNvPr id="176" name="Google Shape;176;p31"/>
          <p:cNvSpPr txBox="1">
            <a:spLocks noGrp="1"/>
          </p:cNvSpPr>
          <p:nvPr>
            <p:ph type="title" idx="2"/>
          </p:nvPr>
        </p:nvSpPr>
        <p:spPr>
          <a:xfrm flipH="1">
            <a:off x="1052044" y="2951647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09</a:t>
            </a:r>
            <a:endParaRPr dirty="0"/>
          </a:p>
        </p:txBody>
      </p:sp>
      <p:cxnSp>
        <p:nvCxnSpPr>
          <p:cNvPr id="177" name="Google Shape;177;p31"/>
          <p:cNvCxnSpPr/>
          <p:nvPr/>
        </p:nvCxnSpPr>
        <p:spPr>
          <a:xfrm>
            <a:off x="0" y="4028275"/>
            <a:ext cx="1561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ctrTitle"/>
          </p:nvPr>
        </p:nvSpPr>
        <p:spPr>
          <a:xfrm>
            <a:off x="1160061" y="1651379"/>
            <a:ext cx="7451676" cy="5881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dirty="0" smtClean="0"/>
              <a:t>ACOMPANHAMENTO</a:t>
            </a:r>
            <a:endParaRPr lang="pt-BR" dirty="0"/>
          </a:p>
        </p:txBody>
      </p:sp>
      <p:sp>
        <p:nvSpPr>
          <p:cNvPr id="184" name="Google Shape;184;p32"/>
          <p:cNvSpPr txBox="1">
            <a:spLocks noGrp="1"/>
          </p:cNvSpPr>
          <p:nvPr>
            <p:ph type="subTitle" idx="1"/>
          </p:nvPr>
        </p:nvSpPr>
        <p:spPr>
          <a:xfrm>
            <a:off x="1009934" y="2136803"/>
            <a:ext cx="7110484" cy="141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sz="1400" dirty="0" smtClean="0"/>
              <a:t>Este projeto será articulado através do Centro de Inovação do Polo de Tecnologia da Informação, Comunicação e Serviços do Jaraguá, um ambiente de permanente mobilização acerca do desenvolvimento de ideias, produtos e pessoas. Deste modo a condução da transformação digital irá ocorrer através de um processo de referência para implantação de soluções personalizadas com consultoria de Gestão Empresarial, Gestão da Inovação e Transformação Digital, que desenvolverá pessoas e disseminará uma cultura inovadora e digital para os negócios.</a:t>
            </a:r>
            <a:endParaRPr sz="1400" dirty="0"/>
          </a:p>
        </p:txBody>
      </p:sp>
      <p:cxnSp>
        <p:nvCxnSpPr>
          <p:cNvPr id="185" name="Google Shape;185;p32"/>
          <p:cNvCxnSpPr/>
          <p:nvPr/>
        </p:nvCxnSpPr>
        <p:spPr>
          <a:xfrm>
            <a:off x="4569600" y="1494500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32"/>
          <p:cNvCxnSpPr/>
          <p:nvPr/>
        </p:nvCxnSpPr>
        <p:spPr>
          <a:xfrm>
            <a:off x="0" y="3882079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ctrTitle"/>
          </p:nvPr>
        </p:nvSpPr>
        <p:spPr>
          <a:xfrm flipH="1">
            <a:off x="-1801506" y="2811437"/>
            <a:ext cx="9143999" cy="13632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defRPr/>
            </a:pPr>
            <a:r>
              <a:rPr lang="pt-BR" dirty="0" smtClean="0"/>
              <a:t>ENCERRAMENTO </a:t>
            </a:r>
            <a:endParaRPr lang="pt-BR" dirty="0"/>
          </a:p>
        </p:txBody>
      </p:sp>
      <p:sp>
        <p:nvSpPr>
          <p:cNvPr id="216" name="Google Shape;216;p34"/>
          <p:cNvSpPr txBox="1">
            <a:spLocks noGrp="1"/>
          </p:cNvSpPr>
          <p:nvPr>
            <p:ph type="title" idx="2"/>
          </p:nvPr>
        </p:nvSpPr>
        <p:spPr>
          <a:xfrm flipH="1">
            <a:off x="5728454" y="2801521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10</a:t>
            </a:r>
            <a:endParaRPr dirty="0"/>
          </a:p>
        </p:txBody>
      </p:sp>
      <p:cxnSp>
        <p:nvCxnSpPr>
          <p:cNvPr id="217" name="Google Shape;217;p34"/>
          <p:cNvCxnSpPr/>
          <p:nvPr/>
        </p:nvCxnSpPr>
        <p:spPr>
          <a:xfrm>
            <a:off x="7578325" y="4028400"/>
            <a:ext cx="1565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ctrTitle"/>
          </p:nvPr>
        </p:nvSpPr>
        <p:spPr>
          <a:xfrm>
            <a:off x="1" y="158130"/>
            <a:ext cx="895293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defRPr/>
            </a:pPr>
            <a:r>
              <a:rPr lang="pt-BR" dirty="0" smtClean="0"/>
              <a:t>ENCERRAMENTO</a:t>
            </a:r>
            <a:endParaRPr lang="pt-BR" dirty="0"/>
          </a:p>
        </p:txBody>
      </p:sp>
      <p:sp>
        <p:nvSpPr>
          <p:cNvPr id="184" name="Google Shape;184;p32"/>
          <p:cNvSpPr txBox="1">
            <a:spLocks noGrp="1"/>
          </p:cNvSpPr>
          <p:nvPr>
            <p:ph type="subTitle" idx="1"/>
          </p:nvPr>
        </p:nvSpPr>
        <p:spPr>
          <a:xfrm>
            <a:off x="1569489" y="2259635"/>
            <a:ext cx="5813947" cy="10977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" sz="1400" dirty="0" smtClean="0"/>
              <a:t>Durante todo o projeto haverá acompanhamento das empresas participantes, onde ao final serão  mensurados os indicadores de gestão da inovação e transformação digital e apresentadas as principais lições aprendidas através de um relatório  de todo o projeto. </a:t>
            </a:r>
            <a:endParaRPr sz="1400" dirty="0"/>
          </a:p>
        </p:txBody>
      </p:sp>
      <p:cxnSp>
        <p:nvCxnSpPr>
          <p:cNvPr id="185" name="Google Shape;185;p32"/>
          <p:cNvCxnSpPr/>
          <p:nvPr/>
        </p:nvCxnSpPr>
        <p:spPr>
          <a:xfrm>
            <a:off x="4569600" y="1317079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32"/>
          <p:cNvCxnSpPr/>
          <p:nvPr/>
        </p:nvCxnSpPr>
        <p:spPr>
          <a:xfrm>
            <a:off x="0" y="3759244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3;p32"/>
          <p:cNvSpPr txBox="1">
            <a:spLocks/>
          </p:cNvSpPr>
          <p:nvPr/>
        </p:nvSpPr>
        <p:spPr>
          <a:xfrm>
            <a:off x="638362" y="-445725"/>
            <a:ext cx="8952930" cy="2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rPr>
              <a:t>RESULTADOS</a:t>
            </a:r>
            <a:r>
              <a:rPr kumimoji="0" lang="pt-BR" sz="2800" b="1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rPr>
              <a:t> ESPERADOS</a:t>
            </a:r>
            <a:endParaRPr kumimoji="0" lang="pt-BR" sz="28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8437" y="1834548"/>
            <a:ext cx="7617124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•Desenvolvimento </a:t>
            </a:r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de uma estratégia digital na empresa com definição de indicadores e metas de inovação;</a:t>
            </a:r>
          </a:p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•Evolução </a:t>
            </a:r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da empresa no tocante à inserção da cultura de transformação digital  e gestão da inovação em pelo menos 40%, com inovação das áreas e aumento da participação dos colaboradores nas atividades de inovação e inserção da tecnologia, e criação de estrutura e interlocução da empresa com o ambiente externo; </a:t>
            </a:r>
          </a:p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•Desenvolvimento </a:t>
            </a:r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de maneiras mais eficientes de inovar com canais digitais e físicos de contribuição de ideias, critérios para priorização de ideias e projetos; </a:t>
            </a:r>
          </a:p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•Preparação </a:t>
            </a:r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de projetos e/ou negócios inovadores, com foco na otimização do gerenciamento da execução, processos, recursos e tecnologia</a:t>
            </a:r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;</a:t>
            </a:r>
            <a:endParaRPr lang="pt-BR" dirty="0" smtClean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688129" y="-1879267"/>
            <a:ext cx="76171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•	</a:t>
            </a:r>
            <a:r>
              <a:rPr lang="pt-BR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Potencialização</a:t>
            </a:r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dos resultados com aumento do percentual de faturamento proveniente dos produtos e serviços atuais e/ou de novos produtos e serviços; Redução de custos ou eliminação de desperdícios tanto na geração das soluções, quanto na gestão do negócio; Melhoria e otimização de Processo que geram valor para os clientes; Inovação em Modelo de Negócios com novas formas de gerar e entregar valor aos clientes e de capturar valor para a empresa; Estratégias de Mercado para acessar os mercados atuais ou novos mercados; e Novos Produtos ou Serviços que vão atender os clientes atuais e/ou novos clientes.</a:t>
            </a:r>
          </a:p>
          <a:p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•	Articulação com o ecossistema de inovação de Alagoas;</a:t>
            </a:r>
          </a:p>
          <a:p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•	Captação de recursos e investimentos para inovação e transformação digital. </a:t>
            </a:r>
          </a:p>
          <a:p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•	Ademais, como um dos principais benefícios, ao final do projeto, a Empresa deverá estar apta a realizar sozinha todo o processo de Gestão da Inovação e implementar as novas ondas de transformação digital, orientada pela estratégia elaborada junto ao IEL/AL. Além da </a:t>
            </a:r>
            <a:r>
              <a:rPr lang="pt-BR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internalização</a:t>
            </a:r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de práticas como a utilização de indicadores para avaliar impacto e monitorar a evolução da empresa no dia a dia, bem como domínio das ferramentas utilizadas.</a:t>
            </a:r>
          </a:p>
          <a:p>
            <a:endParaRPr lang="pt-BR" dirty="0" smtClean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3;p32"/>
          <p:cNvSpPr txBox="1">
            <a:spLocks/>
          </p:cNvSpPr>
          <p:nvPr/>
        </p:nvSpPr>
        <p:spPr>
          <a:xfrm>
            <a:off x="638362" y="-445725"/>
            <a:ext cx="8952930" cy="2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rPr>
              <a:t>RESULTADOS</a:t>
            </a:r>
            <a:r>
              <a:rPr kumimoji="0" lang="pt-BR" sz="2800" b="1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rPr>
              <a:t> ESPERADOS</a:t>
            </a:r>
            <a:endParaRPr kumimoji="0" lang="pt-BR" sz="28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78095" y="1673183"/>
            <a:ext cx="7941469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•</a:t>
            </a:r>
            <a:r>
              <a:rPr lang="pt-BR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Potencialização</a:t>
            </a:r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dos resultados com aumento do percentual de faturamento proveniente dos produtos e serviços atuais e/ou de novos produtos e serviços; Redução de custos ou eliminação de desperdícios tanto na geração das soluções, quanto na gestão do negócio; Melhoria e otimização de Processo que geram valor para os clientes; Inovação em Modelo de Negócios com novas formas de gerar e entregar valor aos clientes e de capturar valor para a empresa; Estratégias de Mercado para acessar os mercados atuais ou novos mercados; e Novos Produtos ou Serviços que vão atender os clientes atuais e/ou novos clientes.</a:t>
            </a:r>
          </a:p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•Articulação </a:t>
            </a:r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com o ecossistema de inovação de Alagoas;</a:t>
            </a:r>
          </a:p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•Captação </a:t>
            </a:r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de recursos e investimentos para inovação e transformação digital. </a:t>
            </a:r>
          </a:p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•Ademais</a:t>
            </a:r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como um dos principais benefícios, ao final do projeto, a Empresa deverá estar apta a realizar sozinha todo o processo de Gestão da Inovação e implementar as novas ondas de transformação digital, orientada pela estratégia elaborada junto ao IEL/AL. Além da </a:t>
            </a:r>
            <a:r>
              <a:rPr lang="pt-BR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internalização</a:t>
            </a:r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de práticas como a utilização de indicadores para avaliar impacto e monitorar a evolução da empresa no dia a dia, bem como domínio das ferramentas utilizadas.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688129" y="-1879267"/>
            <a:ext cx="76171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•	</a:t>
            </a:r>
            <a:r>
              <a:rPr lang="pt-BR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Potencialização</a:t>
            </a:r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dos resultados com aumento do percentual de faturamento proveniente dos produtos e serviços atuais e/ou de novos produtos e serviços; Redução de custos ou eliminação de desperdícios tanto na geração das soluções, quanto na gestão do negócio; Melhoria e otimização de Processo que geram valor para os clientes; Inovação em Modelo de Negócios com novas formas de gerar e entregar valor aos clientes e de capturar valor para a empresa; Estratégias de Mercado para acessar os mercados atuais ou novos mercados; e Novos Produtos ou Serviços que vão atender os clientes atuais e/ou novos clientes.</a:t>
            </a:r>
          </a:p>
          <a:p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•	Articulação com o ecossistema de inovação de Alagoas;</a:t>
            </a:r>
          </a:p>
          <a:p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•	Captação de recursos e investimentos para inovação e transformação digital. </a:t>
            </a:r>
          </a:p>
          <a:p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•	Ademais, como um dos principais benefícios, ao final do projeto, a Empresa deverá estar apta a realizar sozinha todo o processo de Gestão da Inovação e implementar as novas ondas de transformação digital, orientada pela estratégia elaborada junto ao IEL/AL. Além da </a:t>
            </a:r>
            <a:r>
              <a:rPr lang="pt-BR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internalização</a:t>
            </a:r>
            <a:r>
              <a:rPr lang="pt-BR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de práticas como a utilização de indicadores para avaliar impacto e monitorar a evolução da empresa no dia a dia, bem como domínio das ferramentas utilizadas.</a:t>
            </a:r>
          </a:p>
          <a:p>
            <a:endParaRPr lang="pt-BR" dirty="0" smtClean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449;p47"/>
          <p:cNvSpPr/>
          <p:nvPr/>
        </p:nvSpPr>
        <p:spPr>
          <a:xfrm rot="10800000" flipH="1">
            <a:off x="304800" y="1402080"/>
            <a:ext cx="8607552" cy="349910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alpha val="28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ctrTitle" idx="2"/>
          </p:nvPr>
        </p:nvSpPr>
        <p:spPr>
          <a:xfrm>
            <a:off x="-409440" y="755193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CRONOGRAMA FÍSICO </a:t>
            </a:r>
            <a:endParaRPr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655087" y="1401807"/>
          <a:ext cx="7902055" cy="3277664"/>
        </p:xfrm>
        <a:graphic>
          <a:graphicData uri="http://schemas.openxmlformats.org/drawingml/2006/table">
            <a:tbl>
              <a:tblPr/>
              <a:tblGrid>
                <a:gridCol w="653237"/>
                <a:gridCol w="4720160"/>
                <a:gridCol w="421443"/>
                <a:gridCol w="421443"/>
                <a:gridCol w="421443"/>
                <a:gridCol w="421443"/>
                <a:gridCol w="421443"/>
                <a:gridCol w="421443"/>
              </a:tblGrid>
              <a:tr h="232303">
                <a:tc rowSpan="2" gridSpan="2"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FFFFFF"/>
                        </a:solidFill>
                        <a:latin typeface="Exo 2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FFFFFF"/>
                        </a:solidFill>
                        <a:latin typeface="Exo 2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7148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Exo 2" charset="0"/>
                        </a:rPr>
                        <a:t>Mês 1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Exo 2" charset="0"/>
                        </a:rPr>
                        <a:t>Mês 2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Exo 2" charset="0"/>
                        </a:rPr>
                        <a:t>Mês 3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Exo 2" charset="0"/>
                        </a:rPr>
                        <a:t>Mês 4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Exo 2" charset="0"/>
                        </a:rPr>
                        <a:t>Mês 5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Exo 2" charset="0"/>
                        </a:rPr>
                        <a:t>Mês 6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1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chemeClr val="accent6"/>
                          </a:solidFill>
                          <a:latin typeface="Exo 2" charset="0"/>
                        </a:rPr>
                        <a:t>1 FASE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latin typeface="Exo 2" charset="0"/>
                        </a:rPr>
                        <a:t>Alinhamento da metodologia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1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chemeClr val="accent6"/>
                          </a:solidFill>
                          <a:latin typeface="Exo 2" charset="0"/>
                        </a:rPr>
                        <a:t>2 FASE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latin typeface="Exo 2" charset="0"/>
                        </a:rPr>
                        <a:t>Seleção das empresas – Chamada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1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chemeClr val="accent6"/>
                          </a:solidFill>
                          <a:latin typeface="Exo 2" charset="0"/>
                        </a:rPr>
                        <a:t>3 FASE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Exo 2" charset="0"/>
                        </a:rPr>
                        <a:t>Mapeamento – Diagnóstico Cesar (T0 e T1)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671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chemeClr val="accent6"/>
                          </a:solidFill>
                          <a:latin typeface="Exo 2" charset="0"/>
                        </a:rPr>
                        <a:t>4 FASE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Exo 2" charset="0"/>
                        </a:rPr>
                        <a:t>Sensibilização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Exo 2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1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chemeClr val="accent6"/>
                          </a:solidFill>
                          <a:latin typeface="Exo 2" charset="0"/>
                        </a:rPr>
                        <a:t>5 FASE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Exo 2" charset="0"/>
                        </a:rPr>
                        <a:t>Desenvolvimento da estratégia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Exo 2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Exo 2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1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chemeClr val="accent6"/>
                          </a:solidFill>
                          <a:latin typeface="Exo 2" charset="0"/>
                        </a:rPr>
                        <a:t>6 FASE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latin typeface="Exo 2" charset="0"/>
                        </a:rPr>
                        <a:t>Gestão de ideias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Exo 2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Exo 2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1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chemeClr val="accent6"/>
                          </a:solidFill>
                          <a:latin typeface="Exo 2" charset="0"/>
                        </a:rPr>
                        <a:t>7 FASE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latin typeface="Exo 2" charset="0"/>
                        </a:rPr>
                        <a:t>Plano de digitalização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Exo 2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Exo 2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1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chemeClr val="accent6"/>
                          </a:solidFill>
                          <a:latin typeface="Exo 2" charset="0"/>
                        </a:rPr>
                        <a:t>8 FASE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Exo 2" charset="0"/>
                        </a:rPr>
                        <a:t>Investimento – subvenção econômica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Exo 2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1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chemeClr val="accent6"/>
                          </a:solidFill>
                          <a:latin typeface="Exo 2" charset="0"/>
                        </a:rPr>
                        <a:t>9 FASE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latin typeface="Exo 2" charset="0"/>
                        </a:rPr>
                        <a:t>Acompanhamento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Exo 2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Exo 2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Exo 2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Exo 2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603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chemeClr val="accent6"/>
                          </a:solidFill>
                          <a:latin typeface="Exo 2" charset="0"/>
                        </a:rPr>
                        <a:t>10 FASE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Exo 2" charset="0"/>
                        </a:rPr>
                        <a:t>Encerramento do projeto - Relatório final de indicadores e lições aprendidas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Google Shape;234;p36"/>
          <p:cNvSpPr txBox="1"/>
          <p:nvPr/>
        </p:nvSpPr>
        <p:spPr>
          <a:xfrm>
            <a:off x="6232595" y="718417"/>
            <a:ext cx="2051590" cy="14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 Piloto e a escala seguirá o mesmo cronograma físico</a:t>
            </a:r>
            <a:endParaRPr sz="1100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3" name="Google Shape;235;p36"/>
          <p:cNvSpPr txBox="1"/>
          <p:nvPr/>
        </p:nvSpPr>
        <p:spPr>
          <a:xfrm>
            <a:off x="5622871" y="244912"/>
            <a:ext cx="2660844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PILOTO E ESCALA </a:t>
            </a:r>
            <a:endParaRPr sz="2000" b="1" dirty="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cxnSp>
        <p:nvCxnSpPr>
          <p:cNvPr id="15" name="Google Shape;236;p36"/>
          <p:cNvCxnSpPr/>
          <p:nvPr/>
        </p:nvCxnSpPr>
        <p:spPr>
          <a:xfrm>
            <a:off x="8338775" y="525525"/>
            <a:ext cx="0" cy="105087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49;p47"/>
          <p:cNvSpPr/>
          <p:nvPr/>
        </p:nvSpPr>
        <p:spPr>
          <a:xfrm rot="10800000" flipH="1">
            <a:off x="486328" y="1926841"/>
            <a:ext cx="5853511" cy="164541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alpha val="28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ctrTitle" idx="2"/>
          </p:nvPr>
        </p:nvSpPr>
        <p:spPr>
          <a:xfrm>
            <a:off x="600504" y="1431029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APORTE</a:t>
            </a:r>
            <a:endParaRPr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55094" y="2036256"/>
          <a:ext cx="5622878" cy="1307444"/>
        </p:xfrm>
        <a:graphic>
          <a:graphicData uri="http://schemas.openxmlformats.org/drawingml/2006/table">
            <a:tbl>
              <a:tblPr/>
              <a:tblGrid>
                <a:gridCol w="1337480"/>
                <a:gridCol w="1651379"/>
                <a:gridCol w="1460311"/>
                <a:gridCol w="1173708"/>
              </a:tblGrid>
              <a:tr h="326861"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Exo 2" charset="0"/>
                      </a:endParaRPr>
                    </a:p>
                  </a:txBody>
                  <a:tcPr marL="6597" marR="6597" marT="659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accent6"/>
                          </a:solidFill>
                          <a:latin typeface="Exo 2" charset="0"/>
                        </a:rPr>
                        <a:t>ABDI</a:t>
                      </a:r>
                    </a:p>
                  </a:txBody>
                  <a:tcPr marL="6597" marR="6597" marT="65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accent6"/>
                          </a:solidFill>
                          <a:latin typeface="Exo 2" charset="0"/>
                        </a:rPr>
                        <a:t>REDE INOVALAGOAS</a:t>
                      </a:r>
                    </a:p>
                  </a:txBody>
                  <a:tcPr marL="6597" marR="6597" marT="65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accent6"/>
                          </a:solidFill>
                          <a:latin typeface="Exo 2" charset="0"/>
                        </a:rPr>
                        <a:t>TOTAL</a:t>
                      </a:r>
                    </a:p>
                  </a:txBody>
                  <a:tcPr marL="6597" marR="6597" marT="65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8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accent6"/>
                          </a:solidFill>
                          <a:latin typeface="Exo 2" charset="0"/>
                        </a:rPr>
                        <a:t>FINANCEIRO</a:t>
                      </a:r>
                    </a:p>
                  </a:txBody>
                  <a:tcPr marL="6597" marR="6597" marT="65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latin typeface="Exo 2" charset="0"/>
                        </a:rPr>
                        <a:t>R$ 686.600,00</a:t>
                      </a:r>
                    </a:p>
                  </a:txBody>
                  <a:tcPr marL="6597" marR="6597" marT="65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latin typeface="Exo 2" charset="0"/>
                        </a:rPr>
                        <a:t>R$ 20.000,00</a:t>
                      </a:r>
                    </a:p>
                  </a:txBody>
                  <a:tcPr marL="6597" marR="6597" marT="65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chemeClr val="tx1"/>
                          </a:solidFill>
                          <a:latin typeface="Exo 2" charset="0"/>
                        </a:rPr>
                        <a:t>R$ 706.600,00</a:t>
                      </a:r>
                    </a:p>
                  </a:txBody>
                  <a:tcPr marL="6597" marR="6597" marT="65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8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accent6"/>
                          </a:solidFill>
                          <a:latin typeface="Exo 2" charset="0"/>
                        </a:rPr>
                        <a:t>ECONOMICO</a:t>
                      </a:r>
                    </a:p>
                  </a:txBody>
                  <a:tcPr marL="6597" marR="6597" marT="65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latin typeface="Exo 2" charset="0"/>
                        </a:rPr>
                        <a:t> </a:t>
                      </a:r>
                    </a:p>
                  </a:txBody>
                  <a:tcPr marL="6597" marR="6597" marT="65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latin typeface="Exo 2" charset="0"/>
                        </a:rPr>
                        <a:t>R$ 137.160,00</a:t>
                      </a:r>
                    </a:p>
                  </a:txBody>
                  <a:tcPr marL="6597" marR="6597" marT="65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latin typeface="Exo 2" charset="0"/>
                        </a:rPr>
                        <a:t>R$ 137.160,00</a:t>
                      </a:r>
                    </a:p>
                  </a:txBody>
                  <a:tcPr marL="6597" marR="6597" marT="65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8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accent6"/>
                          </a:solidFill>
                          <a:latin typeface="Exo 2" charset="0"/>
                        </a:rPr>
                        <a:t>TOTAL</a:t>
                      </a:r>
                    </a:p>
                  </a:txBody>
                  <a:tcPr marL="6597" marR="6597" marT="65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latin typeface="Exo 2" charset="0"/>
                        </a:rPr>
                        <a:t>R$ 686.600,00</a:t>
                      </a:r>
                    </a:p>
                  </a:txBody>
                  <a:tcPr marL="6597" marR="6597" marT="65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latin typeface="Exo 2" charset="0"/>
                        </a:rPr>
                        <a:t>R$ 157.160,00</a:t>
                      </a:r>
                    </a:p>
                  </a:txBody>
                  <a:tcPr marL="6597" marR="6597" marT="65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latin typeface="Exo 2" charset="0"/>
                        </a:rPr>
                        <a:t>R$ 843.760,00</a:t>
                      </a:r>
                    </a:p>
                  </a:txBody>
                  <a:tcPr marL="6597" marR="6597" marT="65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Google Shape;234;p36"/>
          <p:cNvSpPr txBox="1"/>
          <p:nvPr/>
        </p:nvSpPr>
        <p:spPr>
          <a:xfrm>
            <a:off x="6519204" y="2362886"/>
            <a:ext cx="2051590" cy="14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Aporte</a:t>
            </a:r>
            <a:r>
              <a:rPr lang="en" sz="110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financeiro e ecomico do projeto piloto – contemplando 10 empresas indústriais;.</a:t>
            </a:r>
            <a:endParaRPr sz="1100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7" name="Google Shape;235;p36"/>
          <p:cNvSpPr txBox="1"/>
          <p:nvPr/>
        </p:nvSpPr>
        <p:spPr>
          <a:xfrm>
            <a:off x="6554790" y="1725605"/>
            <a:ext cx="19200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PILOTO</a:t>
            </a:r>
            <a:endParaRPr sz="2000" b="1" dirty="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cxnSp>
        <p:nvCxnSpPr>
          <p:cNvPr id="8" name="Google Shape;236;p36"/>
          <p:cNvCxnSpPr/>
          <p:nvPr/>
        </p:nvCxnSpPr>
        <p:spPr>
          <a:xfrm>
            <a:off x="6269456" y="2362886"/>
            <a:ext cx="651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49;p47"/>
          <p:cNvSpPr/>
          <p:nvPr/>
        </p:nvSpPr>
        <p:spPr>
          <a:xfrm rot="10800000" flipH="1">
            <a:off x="486328" y="1926841"/>
            <a:ext cx="5853511" cy="164541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alpha val="28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ctrTitle" idx="2"/>
          </p:nvPr>
        </p:nvSpPr>
        <p:spPr>
          <a:xfrm>
            <a:off x="600504" y="1431029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APORTE</a:t>
            </a:r>
            <a:endParaRPr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55094" y="2036256"/>
          <a:ext cx="5622878" cy="1307444"/>
        </p:xfrm>
        <a:graphic>
          <a:graphicData uri="http://schemas.openxmlformats.org/drawingml/2006/table">
            <a:tbl>
              <a:tblPr/>
              <a:tblGrid>
                <a:gridCol w="1337480"/>
                <a:gridCol w="1651379"/>
                <a:gridCol w="1460311"/>
                <a:gridCol w="1173708"/>
              </a:tblGrid>
              <a:tr h="326861"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Exo 2" charset="0"/>
                      </a:endParaRPr>
                    </a:p>
                  </a:txBody>
                  <a:tcPr marL="6597" marR="6597" marT="659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accent6"/>
                          </a:solidFill>
                          <a:latin typeface="Exo 2" charset="0"/>
                        </a:rPr>
                        <a:t>ABDI</a:t>
                      </a:r>
                    </a:p>
                  </a:txBody>
                  <a:tcPr marL="6597" marR="6597" marT="65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accent6"/>
                          </a:solidFill>
                          <a:latin typeface="Exo 2" charset="0"/>
                        </a:rPr>
                        <a:t>REDE INOVALAGOAS</a:t>
                      </a:r>
                    </a:p>
                  </a:txBody>
                  <a:tcPr marL="6597" marR="6597" marT="65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accent6"/>
                          </a:solidFill>
                          <a:latin typeface="Exo 2" charset="0"/>
                        </a:rPr>
                        <a:t>TOTAL</a:t>
                      </a:r>
                    </a:p>
                  </a:txBody>
                  <a:tcPr marL="6597" marR="6597" marT="65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8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accent6"/>
                          </a:solidFill>
                          <a:latin typeface="Exo 2" charset="0"/>
                        </a:rPr>
                        <a:t>FINANCEIRO</a:t>
                      </a:r>
                    </a:p>
                  </a:txBody>
                  <a:tcPr marL="6597" marR="6597" marT="65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cap="none" dirty="0">
                          <a:solidFill>
                            <a:srgbClr val="FFFFFF"/>
                          </a:solidFill>
                          <a:latin typeface="Exo 2" charset="0"/>
                          <a:ea typeface="+mn-ea"/>
                          <a:cs typeface="+mn-cs"/>
                          <a:sym typeface="Arial"/>
                        </a:rPr>
                        <a:t>R$ 445.200,00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cap="none" dirty="0">
                          <a:solidFill>
                            <a:srgbClr val="FFFFFF"/>
                          </a:solidFill>
                          <a:latin typeface="Exo 2" charset="0"/>
                          <a:ea typeface="+mn-ea"/>
                          <a:cs typeface="+mn-cs"/>
                          <a:sym typeface="Arial"/>
                        </a:rPr>
                        <a:t>R$ 1.081.600,00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cap="none" dirty="0">
                          <a:solidFill>
                            <a:srgbClr val="FFFFFF"/>
                          </a:solidFill>
                          <a:latin typeface="Exo 2" charset="0"/>
                          <a:ea typeface="+mn-ea"/>
                          <a:cs typeface="+mn-cs"/>
                          <a:sym typeface="Arial"/>
                        </a:rPr>
                        <a:t>R$ 1.526.800,00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8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accent6"/>
                          </a:solidFill>
                          <a:latin typeface="Exo 2" charset="0"/>
                        </a:rPr>
                        <a:t>ECONOMICO</a:t>
                      </a:r>
                    </a:p>
                  </a:txBody>
                  <a:tcPr marL="6597" marR="6597" marT="65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cap="none" dirty="0">
                          <a:solidFill>
                            <a:srgbClr val="FFFFFF"/>
                          </a:solidFill>
                          <a:latin typeface="Exo 2" charset="0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cap="none" dirty="0">
                          <a:solidFill>
                            <a:srgbClr val="FFFFFF"/>
                          </a:solidFill>
                          <a:latin typeface="Exo 2" charset="0"/>
                          <a:ea typeface="+mn-ea"/>
                          <a:cs typeface="+mn-cs"/>
                          <a:sym typeface="Arial"/>
                        </a:rPr>
                        <a:t>R$ 273.960,00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cap="none" dirty="0">
                          <a:solidFill>
                            <a:srgbClr val="FFFFFF"/>
                          </a:solidFill>
                          <a:latin typeface="Exo 2" charset="0"/>
                          <a:ea typeface="+mn-ea"/>
                          <a:cs typeface="+mn-cs"/>
                          <a:sym typeface="Arial"/>
                        </a:rPr>
                        <a:t>R$ 273.960,00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8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accent6"/>
                          </a:solidFill>
                          <a:latin typeface="Exo 2" charset="0"/>
                        </a:rPr>
                        <a:t>TOTAL</a:t>
                      </a:r>
                    </a:p>
                  </a:txBody>
                  <a:tcPr marL="6597" marR="6597" marT="65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cap="none" dirty="0">
                          <a:solidFill>
                            <a:srgbClr val="FFFFFF"/>
                          </a:solidFill>
                          <a:latin typeface="Exo 2" charset="0"/>
                          <a:ea typeface="+mn-ea"/>
                          <a:cs typeface="+mn-cs"/>
                          <a:sym typeface="Arial"/>
                        </a:rPr>
                        <a:t>R$ 445.200,00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cap="none" dirty="0">
                          <a:solidFill>
                            <a:srgbClr val="FFFFFF"/>
                          </a:solidFill>
                          <a:latin typeface="Exo 2" charset="0"/>
                          <a:ea typeface="+mn-ea"/>
                          <a:cs typeface="+mn-cs"/>
                          <a:sym typeface="Arial"/>
                        </a:rPr>
                        <a:t>R$ 1.355.560,00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cap="none" dirty="0">
                          <a:solidFill>
                            <a:srgbClr val="FFFFFF"/>
                          </a:solidFill>
                          <a:latin typeface="Exo 2" charset="0"/>
                          <a:ea typeface="+mn-ea"/>
                          <a:cs typeface="+mn-cs"/>
                          <a:sym typeface="Arial"/>
                        </a:rPr>
                        <a:t>R$ 1.800.760,00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Google Shape;234;p36"/>
          <p:cNvSpPr txBox="1"/>
          <p:nvPr/>
        </p:nvSpPr>
        <p:spPr>
          <a:xfrm>
            <a:off x="6519204" y="2362886"/>
            <a:ext cx="2051590" cy="14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Aporte</a:t>
            </a:r>
            <a:r>
              <a:rPr lang="en" sz="110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financeiro e ecomico do projeto piloto – contemplando 20 empresas indústriais.</a:t>
            </a:r>
            <a:endParaRPr sz="1100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7" name="Google Shape;235;p36"/>
          <p:cNvSpPr txBox="1"/>
          <p:nvPr/>
        </p:nvSpPr>
        <p:spPr>
          <a:xfrm>
            <a:off x="6554790" y="1725605"/>
            <a:ext cx="19200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ESCALA</a:t>
            </a:r>
            <a:endParaRPr sz="2000" b="1" dirty="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cxnSp>
        <p:nvCxnSpPr>
          <p:cNvPr id="8" name="Google Shape;236;p36"/>
          <p:cNvCxnSpPr/>
          <p:nvPr/>
        </p:nvCxnSpPr>
        <p:spPr>
          <a:xfrm>
            <a:off x="6269456" y="2362886"/>
            <a:ext cx="651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99;p51"/>
          <p:cNvSpPr txBox="1">
            <a:spLocks noGrp="1"/>
          </p:cNvSpPr>
          <p:nvPr>
            <p:ph type="ctrTitle"/>
          </p:nvPr>
        </p:nvSpPr>
        <p:spPr>
          <a:xfrm flipH="1">
            <a:off x="1985036" y="1476686"/>
            <a:ext cx="5195700" cy="136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OBRIGADO!</a:t>
            </a:r>
            <a:endParaRPr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>
            <a:spLocks noGrp="1"/>
          </p:cNvSpPr>
          <p:nvPr>
            <p:ph type="ctrTitle"/>
          </p:nvPr>
        </p:nvSpPr>
        <p:spPr>
          <a:xfrm>
            <a:off x="551809" y="647192"/>
            <a:ext cx="7042791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 smtClean="0"/>
              <a:t>EFEITOS NEGATIVOS </a:t>
            </a:r>
            <a:endParaRPr sz="4000" dirty="0"/>
          </a:p>
        </p:txBody>
      </p:sp>
      <p:sp>
        <p:nvSpPr>
          <p:cNvPr id="9" name="Retângulo 8"/>
          <p:cNvSpPr/>
          <p:nvPr/>
        </p:nvSpPr>
        <p:spPr>
          <a:xfrm>
            <a:off x="355600" y="1720314"/>
            <a:ext cx="848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DEFICIÊNCIA DE POSICIOAMENTO NO MERCADO </a:t>
            </a:r>
            <a:r>
              <a:rPr lang="pt-BR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BAIXA INTEGRAÇÃO ENTRE OS ENTES DA INDÚSTRIA  </a:t>
            </a:r>
            <a:r>
              <a:rPr lang="pt-BR" sz="2000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ALCANCE MERCADOLÓGICO LIMITADO          </a:t>
            </a:r>
            <a:r>
              <a:rPr lang="pt-BR" sz="1200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POUCA INOVAÇÃO ABERTA </a:t>
            </a:r>
            <a:r>
              <a:rPr lang="pt-BR" sz="2000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ENGESSAMENTO DO PROCESSO DEICISÓRIO  </a:t>
            </a:r>
            <a:r>
              <a:rPr lang="pt-BR" sz="1100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PROCESSOS RIGIDOS   </a:t>
            </a:r>
            <a:r>
              <a:rPr lang="pt-BR" sz="1600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PRODUÇÃO NÃO OTIMIZADA </a:t>
            </a:r>
            <a:r>
              <a:rPr lang="pt-BR" sz="2400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PERDA DO TIMING</a:t>
            </a:r>
            <a:r>
              <a:rPr lang="pt-BR" sz="1600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  </a:t>
            </a:r>
            <a:r>
              <a:rPr lang="pt-BR" sz="2000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VOLATILIDADE DO MERCADO EXTERNO </a:t>
            </a:r>
            <a:r>
              <a:rPr lang="pt-BR" sz="3200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DEFASAGEM TECNOLÓGICA   </a:t>
            </a:r>
            <a:r>
              <a:rPr lang="pt-BR" sz="1600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BAIXA PRESENÇA DIGITAL </a:t>
            </a:r>
            <a:r>
              <a:rPr lang="pt-BR" sz="2400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BAIXA DIGITALIZAÇÃO DOS PROCESSOS</a:t>
            </a:r>
            <a:endParaRPr lang="pt-BR" sz="1100" dirty="0" smtClean="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>
            <a:spLocks noGrp="1"/>
          </p:cNvSpPr>
          <p:nvPr>
            <p:ph type="ctrTitle"/>
          </p:nvPr>
        </p:nvSpPr>
        <p:spPr>
          <a:xfrm>
            <a:off x="565016" y="653288"/>
            <a:ext cx="8121783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t-BR" sz="4000" dirty="0" smtClean="0"/>
              <a:t>PRINCIPAIS CAUSAS</a:t>
            </a:r>
            <a:endParaRPr lang="pt-BR" sz="4000" dirty="0"/>
          </a:p>
        </p:txBody>
      </p:sp>
      <p:pic>
        <p:nvPicPr>
          <p:cNvPr id="6" name="Picture 2" descr="X:\FIEA\Núcleo de Pesquisa\Desenvolvimento Empresarial - Danyella\2020\Indústria Digital\ÁRVORE - IND DIGITAL - New fram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52200" y="-6870248"/>
            <a:ext cx="6157439" cy="1022762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54000" y="1608800"/>
            <a:ext cx="8610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BAIXO CONHECIMENTO DOS FUNDAMENTOS DA GESTÃO EMPRESARIAL </a:t>
            </a:r>
            <a:r>
              <a:rPr lang="pt-BR" sz="2400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ESTRUTURAS RIGIDAS  </a:t>
            </a:r>
            <a:r>
              <a:rPr lang="pt-BR" sz="3600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RESISTÊNCIA A MUDANÇAS </a:t>
            </a:r>
            <a:r>
              <a:rPr lang="pt-BR" sz="1800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CONFLITO GERACIONAL </a:t>
            </a:r>
            <a:r>
              <a:rPr lang="pt-BR" sz="3200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NEGÓCIOSTRADICIONAIS </a:t>
            </a:r>
            <a:r>
              <a:rPr lang="pt-BR" sz="1800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IMEDIATISMO</a:t>
            </a:r>
            <a:r>
              <a:rPr lang="pt-BR" sz="2400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 </a:t>
            </a:r>
            <a:r>
              <a:rPr lang="pt-BR" sz="3200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IMATURIDADE DIGITAL </a:t>
            </a:r>
            <a:r>
              <a:rPr lang="pt-BR" sz="1600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INVESTIMENTO COMO CUSTO</a:t>
            </a:r>
            <a:r>
              <a:rPr lang="pt-BR" sz="2400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 </a:t>
            </a:r>
            <a:r>
              <a:rPr lang="pt-BR" sz="3200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CAPITAL HUMANO DESQUALIFICADO </a:t>
            </a:r>
            <a:r>
              <a:rPr lang="pt-BR" sz="1800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FALTA DE CONHECIMENTO SOBRE TRANSFORMAÇÃO DIGITAL</a:t>
            </a:r>
            <a:endParaRPr lang="pt-BR" sz="1000" dirty="0" smtClean="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>
            <a:spLocks noGrp="1"/>
          </p:cNvSpPr>
          <p:nvPr>
            <p:ph type="ctrTitle"/>
          </p:nvPr>
        </p:nvSpPr>
        <p:spPr>
          <a:xfrm>
            <a:off x="395787" y="1228302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 smtClean="0"/>
              <a:t>OBJETIVO GERAL</a:t>
            </a:r>
            <a:endParaRPr sz="4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  <p:sp>
        <p:nvSpPr>
          <p:cNvPr id="6" name="Retângulo 5"/>
          <p:cNvSpPr/>
          <p:nvPr/>
        </p:nvSpPr>
        <p:spPr>
          <a:xfrm>
            <a:off x="379835" y="2250916"/>
            <a:ext cx="6826182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Superar o atraso tecnológico das indústrias Maceioenses, garantindo o posicionamento como centro de difusão de novas tecnologias, acelerando o desenvolvimento do Ecossistema de Inovação.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endParaRPr lang="pt-BR" sz="1100" dirty="0" smtClean="0">
              <a:solidFill>
                <a:schemeClr val="tx1"/>
              </a:solidFill>
              <a:latin typeface="Roboto Condensed" charset="0"/>
              <a:ea typeface="Roboto Condense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>
            <a:spLocks noGrp="1"/>
          </p:cNvSpPr>
          <p:nvPr>
            <p:ph type="ctrTitle"/>
          </p:nvPr>
        </p:nvSpPr>
        <p:spPr>
          <a:xfrm>
            <a:off x="-218368" y="495430"/>
            <a:ext cx="7083188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 smtClean="0"/>
              <a:t>OBJETIVOS ESPECIFÍCOS </a:t>
            </a:r>
            <a:endParaRPr sz="4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  <p:sp>
        <p:nvSpPr>
          <p:cNvPr id="6" name="Retângulo 5"/>
          <p:cNvSpPr/>
          <p:nvPr/>
        </p:nvSpPr>
        <p:spPr>
          <a:xfrm>
            <a:off x="352540" y="1022617"/>
            <a:ext cx="8327436" cy="391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algn="just" fontAlgn="base">
              <a:buClr>
                <a:schemeClr val="tx1"/>
              </a:buClr>
              <a:buSzPct val="104000"/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 Construção de metodologia de atendimento que garanta a superação do atraso tecnológico;</a:t>
            </a:r>
          </a:p>
          <a:p>
            <a:pPr algn="just" fontAlgn="base">
              <a:buClr>
                <a:schemeClr val="tx1"/>
              </a:buClr>
              <a:buSzPct val="104000"/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 Realizar processo de seleção das indústrias a serem contempladas pelo projeto; </a:t>
            </a:r>
          </a:p>
          <a:p>
            <a:pPr algn="just" fontAlgn="base">
              <a:buClr>
                <a:schemeClr val="tx1"/>
              </a:buClr>
              <a:buSzPct val="104000"/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 Mapeamento industrial com objetivo de identificação da maturidade para transformação digital; </a:t>
            </a:r>
          </a:p>
          <a:p>
            <a:pPr algn="just" fontAlgn="base">
              <a:buClr>
                <a:schemeClr val="tx1"/>
              </a:buClr>
              <a:buSzPct val="104000"/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 Atender demandas das indústrias Maceioenses por soluções que promovam a inovação e a transformação digital, através de consultoria de Gestão Empresarial, Gestão da Inovação e Transformação Digital com a implementação piloto;</a:t>
            </a:r>
          </a:p>
          <a:p>
            <a:pPr algn="just" fontAlgn="base">
              <a:buClr>
                <a:schemeClr val="tx1"/>
              </a:buClr>
              <a:buSzPct val="104000"/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 Desenvolver recursos humanos para promoção da inovação em Indústria 4.0;</a:t>
            </a:r>
          </a:p>
          <a:p>
            <a:pPr algn="just" fontAlgn="base">
              <a:buClr>
                <a:schemeClr val="tx1"/>
              </a:buClr>
              <a:buSzPct val="104000"/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 Promover uma cultura inovadora e digital para negócios com alto potencial de impacto social e econômico;</a:t>
            </a:r>
          </a:p>
          <a:p>
            <a:pPr algn="just" fontAlgn="base">
              <a:buClr>
                <a:schemeClr val="tx1"/>
              </a:buClr>
              <a:buSzPct val="104000"/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 Fortalecer e ampliar as competências do ecossistema de inovação local para auxiliar na promoção da inovação e transformação digital nas empresas; através da difusão metodológica dos projetos apoiados;</a:t>
            </a:r>
          </a:p>
          <a:p>
            <a:pPr algn="just" fontAlgn="base">
              <a:buClr>
                <a:schemeClr val="tx1"/>
              </a:buClr>
              <a:buSzPct val="104000"/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 Consolidar um mercado de inovação em Alagoas, transformando o Estado em um celeiro de novas ideias, o pioneiro em políticas públicas de aceleração de empresas de base tecnológicas voltadas para o aprimoramento do setor industrial no Nordeste.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endParaRPr lang="pt-BR" sz="1100" dirty="0" smtClean="0">
              <a:solidFill>
                <a:schemeClr val="tx1"/>
              </a:solidFill>
              <a:latin typeface="Roboto Condensed" charset="0"/>
              <a:ea typeface="Roboto Condense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>
            <a:spLocks noGrp="1"/>
          </p:cNvSpPr>
          <p:nvPr>
            <p:ph type="ctrTitle"/>
          </p:nvPr>
        </p:nvSpPr>
        <p:spPr>
          <a:xfrm>
            <a:off x="523992" y="591028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 smtClean="0"/>
              <a:t>SOLUÇÃO</a:t>
            </a:r>
            <a:endParaRPr sz="4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  <p:sp>
        <p:nvSpPr>
          <p:cNvPr id="6" name="Retângulo 5"/>
          <p:cNvSpPr/>
          <p:nvPr/>
        </p:nvSpPr>
        <p:spPr>
          <a:xfrm>
            <a:off x="432055" y="1320792"/>
            <a:ext cx="569045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  <a:latin typeface="Roboto Condensed" charset="0"/>
                <a:ea typeface="Roboto Condensed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Roboto Condensed" charset="0"/>
                <a:ea typeface="Roboto Condensed" charset="0"/>
              </a:rPr>
            </a:br>
            <a:r>
              <a:rPr lang="pt-BR" dirty="0" smtClean="0">
                <a:solidFill>
                  <a:schemeClr val="tx1"/>
                </a:solidFill>
                <a:latin typeface="Roboto Condensed" charset="0"/>
                <a:ea typeface="Roboto Condensed" charset="0"/>
              </a:rPr>
              <a:t>Focado na necessidade de empresas identificadas como “Imigrantes Digitais”, que precisam se adequar às mudanças de mercado e da sociedade, como um todo, este projeto propõe </a:t>
            </a:r>
            <a:r>
              <a:rPr lang="pt-BR" sz="1800" b="1" dirty="0" smtClean="0">
                <a:solidFill>
                  <a:schemeClr val="tx1"/>
                </a:solidFill>
                <a:latin typeface="Roboto Condensed" charset="0"/>
                <a:ea typeface="Roboto Condensed" charset="0"/>
              </a:rPr>
              <a:t>implementar uma </a:t>
            </a:r>
            <a:r>
              <a:rPr lang="pt-BR" sz="2000" b="1" dirty="0" smtClean="0">
                <a:solidFill>
                  <a:schemeClr val="tx1"/>
                </a:solidFill>
                <a:latin typeface="Roboto Condensed" charset="0"/>
                <a:ea typeface="Roboto Condensed" charset="0"/>
              </a:rPr>
              <a:t>metodologia abrangente de aceleração da transformação digital das indústrias, que contemple todas as fases do processo de gestão da inovação e transformação digital</a:t>
            </a:r>
            <a:r>
              <a:rPr lang="pt-BR" sz="1600" b="1" dirty="0" smtClean="0">
                <a:solidFill>
                  <a:schemeClr val="tx1"/>
                </a:solidFill>
                <a:latin typeface="Roboto Condensed" charset="0"/>
                <a:ea typeface="Roboto Condensed" charset="0"/>
              </a:rPr>
              <a:t>, </a:t>
            </a:r>
            <a:r>
              <a:rPr lang="pt-BR" dirty="0" smtClean="0">
                <a:solidFill>
                  <a:schemeClr val="tx1"/>
                </a:solidFill>
                <a:latin typeface="Roboto Condensed" charset="0"/>
                <a:ea typeface="Roboto Condensed" charset="0"/>
              </a:rPr>
              <a:t>incluindo a aplicabilidade de ferramentas que viabilizam a geração e implementação das inovações, e que aumentem o patamar tecnológico das empresas no ambiente da Indústria 4.0.</a:t>
            </a:r>
          </a:p>
          <a:p>
            <a:r>
              <a:rPr lang="pt-BR" dirty="0" smtClean="0">
                <a:solidFill>
                  <a:schemeClr val="tx1"/>
                </a:solidFill>
                <a:latin typeface="Roboto Condensed" charset="0"/>
                <a:ea typeface="Roboto Condensed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Roboto Condensed" charset="0"/>
                <a:ea typeface="Roboto Condensed" charset="0"/>
              </a:rPr>
            </a:br>
            <a:r>
              <a:rPr lang="pt-BR" dirty="0" smtClean="0">
                <a:solidFill>
                  <a:schemeClr val="tx1"/>
                </a:solidFill>
                <a:latin typeface="Roboto Condensed" charset="0"/>
                <a:ea typeface="Roboto Condensed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Roboto Condensed" charset="0"/>
                <a:ea typeface="Roboto Condensed" charset="0"/>
              </a:rPr>
            </a:br>
            <a:endParaRPr lang="pt-BR" sz="1100" dirty="0" smtClean="0">
              <a:solidFill>
                <a:schemeClr val="tx1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563564" y="0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Roboto Condensed" charset="0"/>
                <a:ea typeface="Roboto Condensed" charset="0"/>
              </a:rPr>
              <a:t>De forma sistemática, colaborativa, contínua e transparente, com etapas estruturadas e critérios alinhados às estratégias das empresas, este projeto propõe a implantação de um Programa piloto de Transformação Digital em 10 indústrias de Micro, pequeno e médio porte, localizadas no município de Maceió,  tratando desde a criação da visão digital, ideação e o desenvolvimento dos projetos, que estão inclusos o uso de novos recursos, utilização dos dados de forma estratégica e a automatização de processos.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Roboto Condensed" charset="0"/>
                <a:ea typeface="Roboto Condensed" charset="0"/>
              </a:rPr>
              <a:t>A transformação digital destas 10 empresas não devem se limitar apenas ao investimento em plataformas e soluções de automação, desenvolvimento de produtos tecnológicos e marketing digital. As organizações irão buscar integração das áreas, deixarão de atuar de forma hierarquizada, seus processos serão reestruturados e as pessoas engajadas em todas as etapas como fator crucial de sucesso de sua implementação ao dia a dia empresarial.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783020" y="0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Roboto Condensed" charset="0"/>
                <a:ea typeface="Roboto Condensed" charset="0"/>
              </a:rPr>
              <a:t>De forma sistemática, colaborativa, contínua e transparente, com etapas estruturadas e critérios alinhados às estratégias das empresas, este projeto propõe a implantação de um Programa piloto de Transformação Digital em 10 indústrias de Micro, pequeno e médio porte, localizadas no município de Maceió,  tratando desde a criação da visão digital, ideação e o desenvolvimento dos projetos, que estão inclusos o uso de novos recursos, utilização dos dados de forma estratégica e a automatização de processos.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Roboto Condensed" charset="0"/>
                <a:ea typeface="Roboto Condensed" charset="0"/>
              </a:rPr>
              <a:t>A transformação digital destas 10 empresas não devem se limitar apenas ao investimento em plataformas e soluções de automação, desenvolvimento de produtos tecnológicos e marketing digital. As organizações irão buscar integração das áreas, deixarão de atuar de forma hierarquizada, seus processos serão reestruturados e as pessoas engajadas em todas as etapas como fator crucial de sucesso de sua implementação ao dia a dia empresarial. 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438912" y="1499616"/>
            <a:ext cx="866851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400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TRANSFORMAÇÃO</a:t>
            </a:r>
            <a:r>
              <a:rPr lang="pt-BR" sz="4000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 </a:t>
            </a:r>
          </a:p>
          <a:p>
            <a:pPr algn="just"/>
            <a:r>
              <a:rPr lang="pt-BR" sz="4000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SISTEMÁTICA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3773272" y="2186214"/>
            <a:ext cx="5133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5400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COLABORATIVA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392130" y="2844582"/>
            <a:ext cx="39950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6000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CONTÍNUA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4194906" y="3027462"/>
            <a:ext cx="44117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4400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TRANSPARENTE</a:t>
            </a:r>
          </a:p>
        </p:txBody>
      </p:sp>
      <p:sp>
        <p:nvSpPr>
          <p:cNvPr id="23" name="Título 2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 Newsletter by Slidesgo">
  <a:themeElements>
    <a:clrScheme name="Simple Light">
      <a:dk1>
        <a:srgbClr val="FFFFFF"/>
      </a:dk1>
      <a:lt1>
        <a:srgbClr val="0A3455"/>
      </a:lt1>
      <a:dk2>
        <a:srgbClr val="6EBDC4"/>
      </a:dk2>
      <a:lt2>
        <a:srgbClr val="416D90"/>
      </a:lt2>
      <a:accent1>
        <a:srgbClr val="B4EBF0"/>
      </a:accent1>
      <a:accent2>
        <a:srgbClr val="7CC5CC"/>
      </a:accent2>
      <a:accent3>
        <a:srgbClr val="61A6B5"/>
      </a:accent3>
      <a:accent4>
        <a:srgbClr val="548FA6"/>
      </a:accent4>
      <a:accent5>
        <a:srgbClr val="2E5F80"/>
      </a:accent5>
      <a:accent6>
        <a:srgbClr val="17436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1629</Words>
  <Application>Microsoft Office PowerPoint</Application>
  <PresentationFormat>Apresentação na tela (16:9)</PresentationFormat>
  <Paragraphs>247</Paragraphs>
  <Slides>39</Slides>
  <Notes>37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6" baseType="lpstr">
      <vt:lpstr>Arial</vt:lpstr>
      <vt:lpstr>Roboto Condensed Light</vt:lpstr>
      <vt:lpstr>Exo 2</vt:lpstr>
      <vt:lpstr>Roboto Condensed</vt:lpstr>
      <vt:lpstr>Squada One</vt:lpstr>
      <vt:lpstr>Fira Sans Extra Condensed Medium</vt:lpstr>
      <vt:lpstr>Tech Newsletter by Slidesgo</vt:lpstr>
      <vt:lpstr>INDÚSTRIA DIGITAL</vt:lpstr>
      <vt:lpstr>A REDE INOVALAGOAS</vt:lpstr>
      <vt:lpstr>PROBLEMA </vt:lpstr>
      <vt:lpstr>EFEITOS NEGATIVOS </vt:lpstr>
      <vt:lpstr>PRINCIPAIS CAUSAS</vt:lpstr>
      <vt:lpstr>OBJETIVO GERAL </vt:lpstr>
      <vt:lpstr>OBJETIVOS ESPECIFÍCOS  </vt:lpstr>
      <vt:lpstr>SOLUÇÃO </vt:lpstr>
      <vt:lpstr>Slide 9</vt:lpstr>
      <vt:lpstr>Slide 10</vt:lpstr>
      <vt:lpstr>IMPACTADOS</vt:lpstr>
      <vt:lpstr>IMPACTADOS</vt:lpstr>
      <vt:lpstr>ETAPAS</vt:lpstr>
      <vt:lpstr>ALINHAMENTO DA METODOLOGIA</vt:lpstr>
      <vt:lpstr>ALINHAMENTO DA METODOLOGIA</vt:lpstr>
      <vt:lpstr>SELEÇÃO DAS EMPRESAS</vt:lpstr>
      <vt:lpstr>SELEÇÃO DAS EMPRESAS</vt:lpstr>
      <vt:lpstr>DIAGNÓSTICO CESAR (MOMENTO T0 E T1)</vt:lpstr>
      <vt:lpstr>MAPEAMENTO – DIAGNÓSTICO CESAR  (MOMENTO T0 E T1)</vt:lpstr>
      <vt:lpstr>SENSIBILIZAÇÃO</vt:lpstr>
      <vt:lpstr>SENSIBILIZAÇÃO</vt:lpstr>
      <vt:lpstr>DESENVOLVIMENTO DA ESTRATÉGIA</vt:lpstr>
      <vt:lpstr>DESENVOLVIMENTO DA ESTRATÉGIA</vt:lpstr>
      <vt:lpstr>GESTÃO DE IDEIAS</vt:lpstr>
      <vt:lpstr>GESTÃO DE IDEIAS</vt:lpstr>
      <vt:lpstr>PLANO DE DIGITALIZAÇÃO</vt:lpstr>
      <vt:lpstr>PLANO DE DIGITALIZAÇÃO</vt:lpstr>
      <vt:lpstr>INVESTIMENTO</vt:lpstr>
      <vt:lpstr>INVESTIMENTO – SUBVENÇÃO ECONÔMICA</vt:lpstr>
      <vt:lpstr>ACOMPANHAMENTO</vt:lpstr>
      <vt:lpstr>ACOMPANHAMENTO</vt:lpstr>
      <vt:lpstr>ENCERRAMENTO </vt:lpstr>
      <vt:lpstr>ENCERRAMENTO</vt:lpstr>
      <vt:lpstr>Slide 34</vt:lpstr>
      <vt:lpstr>Slide 35</vt:lpstr>
      <vt:lpstr>CRONOGRAMA FÍSICO </vt:lpstr>
      <vt:lpstr>APORTE</vt:lpstr>
      <vt:lpstr>APORTE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INDÚSTRIA DIGITAL</dc:title>
  <dc:creator>Laura Vitória Chagas Lins</dc:creator>
  <cp:lastModifiedBy>IEL</cp:lastModifiedBy>
  <cp:revision>31</cp:revision>
  <dcterms:modified xsi:type="dcterms:W3CDTF">2020-08-10T22:11:59Z</dcterms:modified>
</cp:coreProperties>
</file>