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72" r:id="rId3"/>
  </p:sldMasterIdLst>
  <p:notesMasterIdLst>
    <p:notesMasterId r:id="rId23"/>
  </p:notesMasterIdLst>
  <p:sldIdLst>
    <p:sldId id="256" r:id="rId4"/>
    <p:sldId id="257" r:id="rId5"/>
    <p:sldId id="273" r:id="rId6"/>
    <p:sldId id="260" r:id="rId7"/>
    <p:sldId id="263" r:id="rId8"/>
    <p:sldId id="264" r:id="rId9"/>
    <p:sldId id="274" r:id="rId10"/>
    <p:sldId id="261" r:id="rId11"/>
    <p:sldId id="266" r:id="rId12"/>
    <p:sldId id="265" r:id="rId13"/>
    <p:sldId id="268" r:id="rId14"/>
    <p:sldId id="269" r:id="rId15"/>
    <p:sldId id="275" r:id="rId16"/>
    <p:sldId id="276" r:id="rId17"/>
    <p:sldId id="280" r:id="rId18"/>
    <p:sldId id="279" r:id="rId19"/>
    <p:sldId id="281" r:id="rId20"/>
    <p:sldId id="277" r:id="rId21"/>
    <p:sldId id="258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ção Padrão" id="{0189AA75-9278-4C70-B327-CC180AF395F0}">
          <p14:sldIdLst>
            <p14:sldId id="256"/>
            <p14:sldId id="257"/>
            <p14:sldId id="273"/>
            <p14:sldId id="260"/>
            <p14:sldId id="263"/>
            <p14:sldId id="264"/>
            <p14:sldId id="274"/>
            <p14:sldId id="261"/>
            <p14:sldId id="266"/>
            <p14:sldId id="265"/>
            <p14:sldId id="268"/>
            <p14:sldId id="269"/>
            <p14:sldId id="275"/>
            <p14:sldId id="276"/>
            <p14:sldId id="280"/>
            <p14:sldId id="279"/>
            <p14:sldId id="281"/>
            <p14:sldId id="277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45"/>
    <p:restoredTop sz="94717"/>
  </p:normalViewPr>
  <p:slideViewPr>
    <p:cSldViewPr snapToGrid="0" snapToObjects="1">
      <p:cViewPr>
        <p:scale>
          <a:sx n="102" d="100"/>
          <a:sy n="102" d="100"/>
        </p:scale>
        <p:origin x="-18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DEDC4-4A86-4FE6-A37D-2D5889C2FE5F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</dgm:pt>
    <dgm:pt modelId="{54009133-E28A-45C6-8418-69DF840D6A06}">
      <dgm:prSet phldrT="[Texto]"/>
      <dgm:spPr/>
      <dgm:t>
        <a:bodyPr/>
        <a:lstStyle/>
        <a:p>
          <a:r>
            <a:rPr lang="pt-BR" dirty="0" smtClean="0"/>
            <a:t>Empenho</a:t>
          </a:r>
          <a:endParaRPr lang="pt-BR" dirty="0"/>
        </a:p>
      </dgm:t>
    </dgm:pt>
    <dgm:pt modelId="{DEB79CAA-0574-4BBD-BDE3-24CCC09404B6}" type="parTrans" cxnId="{7FE4103C-CE3C-4565-93E6-E7FF1174234C}">
      <dgm:prSet/>
      <dgm:spPr/>
      <dgm:t>
        <a:bodyPr/>
        <a:lstStyle/>
        <a:p>
          <a:endParaRPr lang="pt-BR"/>
        </a:p>
      </dgm:t>
    </dgm:pt>
    <dgm:pt modelId="{E1D1F62C-1867-45EA-94D8-BE0AE3435368}" type="sibTrans" cxnId="{7FE4103C-CE3C-4565-93E6-E7FF1174234C}">
      <dgm:prSet/>
      <dgm:spPr/>
      <dgm:t>
        <a:bodyPr/>
        <a:lstStyle/>
        <a:p>
          <a:endParaRPr lang="pt-BR"/>
        </a:p>
      </dgm:t>
    </dgm:pt>
    <dgm:pt modelId="{DE5CCE7F-251F-46E2-B5D2-8ECF9A24B14F}">
      <dgm:prSet phldrT="[Texto]"/>
      <dgm:spPr/>
      <dgm:t>
        <a:bodyPr/>
        <a:lstStyle/>
        <a:p>
          <a:r>
            <a:rPr lang="pt-BR" dirty="0" smtClean="0"/>
            <a:t>Liquidação</a:t>
          </a:r>
          <a:endParaRPr lang="pt-BR" dirty="0"/>
        </a:p>
      </dgm:t>
    </dgm:pt>
    <dgm:pt modelId="{FCACDAE9-67B1-42DC-8A71-8D7C57683EC8}" type="parTrans" cxnId="{38FCCF2E-D8F1-4DC1-B54C-1DA1D7CBD152}">
      <dgm:prSet/>
      <dgm:spPr/>
      <dgm:t>
        <a:bodyPr/>
        <a:lstStyle/>
        <a:p>
          <a:endParaRPr lang="pt-BR"/>
        </a:p>
      </dgm:t>
    </dgm:pt>
    <dgm:pt modelId="{D5C482C7-780A-457C-8A57-71146C6065F1}" type="sibTrans" cxnId="{38FCCF2E-D8F1-4DC1-B54C-1DA1D7CBD152}">
      <dgm:prSet/>
      <dgm:spPr/>
      <dgm:t>
        <a:bodyPr/>
        <a:lstStyle/>
        <a:p>
          <a:endParaRPr lang="pt-BR"/>
        </a:p>
      </dgm:t>
    </dgm:pt>
    <dgm:pt modelId="{664DD583-2CC3-412D-BBD3-65E37750DFF6}">
      <dgm:prSet phldrT="[Texto]"/>
      <dgm:spPr/>
      <dgm:t>
        <a:bodyPr/>
        <a:lstStyle/>
        <a:p>
          <a:r>
            <a:rPr lang="pt-BR" dirty="0" smtClean="0"/>
            <a:t>Financeiro (liquidado pago)</a:t>
          </a:r>
          <a:endParaRPr lang="pt-BR" dirty="0"/>
        </a:p>
      </dgm:t>
    </dgm:pt>
    <dgm:pt modelId="{91DA1E71-9AFE-447F-9261-BE57B188942C}" type="parTrans" cxnId="{23ABE753-DDD8-4221-9B22-C7BA0C0D4C9F}">
      <dgm:prSet/>
      <dgm:spPr/>
      <dgm:t>
        <a:bodyPr/>
        <a:lstStyle/>
        <a:p>
          <a:endParaRPr lang="pt-BR"/>
        </a:p>
      </dgm:t>
    </dgm:pt>
    <dgm:pt modelId="{1665B761-F1C4-402E-899C-C6EA2F99636C}" type="sibTrans" cxnId="{23ABE753-DDD8-4221-9B22-C7BA0C0D4C9F}">
      <dgm:prSet/>
      <dgm:spPr/>
      <dgm:t>
        <a:bodyPr/>
        <a:lstStyle/>
        <a:p>
          <a:endParaRPr lang="pt-BR"/>
        </a:p>
      </dgm:t>
    </dgm:pt>
    <dgm:pt modelId="{D741749E-74C9-4731-B05B-CC5FEB0FB7EF}" type="pres">
      <dgm:prSet presAssocID="{F2BDEDC4-4A86-4FE6-A37D-2D5889C2FE5F}" presName="CompostProcess" presStyleCnt="0">
        <dgm:presLayoutVars>
          <dgm:dir/>
          <dgm:resizeHandles val="exact"/>
        </dgm:presLayoutVars>
      </dgm:prSet>
      <dgm:spPr/>
    </dgm:pt>
    <dgm:pt modelId="{E133DF83-6B67-4FC4-BF61-2C544221D686}" type="pres">
      <dgm:prSet presAssocID="{F2BDEDC4-4A86-4FE6-A37D-2D5889C2FE5F}" presName="arrow" presStyleLbl="bgShp" presStyleIdx="0" presStyleCnt="1"/>
      <dgm:spPr/>
    </dgm:pt>
    <dgm:pt modelId="{562AD6DC-7D7A-40AA-81B6-C139E27589EC}" type="pres">
      <dgm:prSet presAssocID="{F2BDEDC4-4A86-4FE6-A37D-2D5889C2FE5F}" presName="linearProcess" presStyleCnt="0"/>
      <dgm:spPr/>
    </dgm:pt>
    <dgm:pt modelId="{FC0B9ECC-EEE7-4F68-AEC8-5C59B86390EF}" type="pres">
      <dgm:prSet presAssocID="{54009133-E28A-45C6-8418-69DF840D6A0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7065B8-FA69-46AF-9F61-22C4509976B5}" type="pres">
      <dgm:prSet presAssocID="{E1D1F62C-1867-45EA-94D8-BE0AE3435368}" presName="sibTrans" presStyleCnt="0"/>
      <dgm:spPr/>
    </dgm:pt>
    <dgm:pt modelId="{A6ED917D-BDAE-4D7C-BE35-3DC4376392B4}" type="pres">
      <dgm:prSet presAssocID="{DE5CCE7F-251F-46E2-B5D2-8ECF9A24B14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221888-B5EB-41BC-A6C6-6E5FD540315D}" type="pres">
      <dgm:prSet presAssocID="{D5C482C7-780A-457C-8A57-71146C6065F1}" presName="sibTrans" presStyleCnt="0"/>
      <dgm:spPr/>
    </dgm:pt>
    <dgm:pt modelId="{BB570059-CEFE-4C37-B90D-260064C67FFC}" type="pres">
      <dgm:prSet presAssocID="{664DD583-2CC3-412D-BBD3-65E37750DFF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0B0BBE7-C19B-4029-A3B0-530AD298DD19}" type="presOf" srcId="{F2BDEDC4-4A86-4FE6-A37D-2D5889C2FE5F}" destId="{D741749E-74C9-4731-B05B-CC5FEB0FB7EF}" srcOrd="0" destOrd="0" presId="urn:microsoft.com/office/officeart/2005/8/layout/hProcess9"/>
    <dgm:cxn modelId="{BD2FFFCB-1EDF-4500-B375-9F5B3D2FCF11}" type="presOf" srcId="{664DD583-2CC3-412D-BBD3-65E37750DFF6}" destId="{BB570059-CEFE-4C37-B90D-260064C67FFC}" srcOrd="0" destOrd="0" presId="urn:microsoft.com/office/officeart/2005/8/layout/hProcess9"/>
    <dgm:cxn modelId="{7FE4103C-CE3C-4565-93E6-E7FF1174234C}" srcId="{F2BDEDC4-4A86-4FE6-A37D-2D5889C2FE5F}" destId="{54009133-E28A-45C6-8418-69DF840D6A06}" srcOrd="0" destOrd="0" parTransId="{DEB79CAA-0574-4BBD-BDE3-24CCC09404B6}" sibTransId="{E1D1F62C-1867-45EA-94D8-BE0AE3435368}"/>
    <dgm:cxn modelId="{38FCCF2E-D8F1-4DC1-B54C-1DA1D7CBD152}" srcId="{F2BDEDC4-4A86-4FE6-A37D-2D5889C2FE5F}" destId="{DE5CCE7F-251F-46E2-B5D2-8ECF9A24B14F}" srcOrd="1" destOrd="0" parTransId="{FCACDAE9-67B1-42DC-8A71-8D7C57683EC8}" sibTransId="{D5C482C7-780A-457C-8A57-71146C6065F1}"/>
    <dgm:cxn modelId="{4396C838-E850-46DF-B8DF-6858F0AE2EE9}" type="presOf" srcId="{54009133-E28A-45C6-8418-69DF840D6A06}" destId="{FC0B9ECC-EEE7-4F68-AEC8-5C59B86390EF}" srcOrd="0" destOrd="0" presId="urn:microsoft.com/office/officeart/2005/8/layout/hProcess9"/>
    <dgm:cxn modelId="{23ABE753-DDD8-4221-9B22-C7BA0C0D4C9F}" srcId="{F2BDEDC4-4A86-4FE6-A37D-2D5889C2FE5F}" destId="{664DD583-2CC3-412D-BBD3-65E37750DFF6}" srcOrd="2" destOrd="0" parTransId="{91DA1E71-9AFE-447F-9261-BE57B188942C}" sibTransId="{1665B761-F1C4-402E-899C-C6EA2F99636C}"/>
    <dgm:cxn modelId="{1D5E63B5-D9D8-4F24-A1FF-D117CC3393AF}" type="presOf" srcId="{DE5CCE7F-251F-46E2-B5D2-8ECF9A24B14F}" destId="{A6ED917D-BDAE-4D7C-BE35-3DC4376392B4}" srcOrd="0" destOrd="0" presId="urn:microsoft.com/office/officeart/2005/8/layout/hProcess9"/>
    <dgm:cxn modelId="{E9C91399-DA54-4F16-9AF7-B492FEC65924}" type="presParOf" srcId="{D741749E-74C9-4731-B05B-CC5FEB0FB7EF}" destId="{E133DF83-6B67-4FC4-BF61-2C544221D686}" srcOrd="0" destOrd="0" presId="urn:microsoft.com/office/officeart/2005/8/layout/hProcess9"/>
    <dgm:cxn modelId="{23656E86-1BE4-48F5-AF90-E2398BD31622}" type="presParOf" srcId="{D741749E-74C9-4731-B05B-CC5FEB0FB7EF}" destId="{562AD6DC-7D7A-40AA-81B6-C139E27589EC}" srcOrd="1" destOrd="0" presId="urn:microsoft.com/office/officeart/2005/8/layout/hProcess9"/>
    <dgm:cxn modelId="{31BDF224-C4A4-49A4-8686-8DFB2323E2F8}" type="presParOf" srcId="{562AD6DC-7D7A-40AA-81B6-C139E27589EC}" destId="{FC0B9ECC-EEE7-4F68-AEC8-5C59B86390EF}" srcOrd="0" destOrd="0" presId="urn:microsoft.com/office/officeart/2005/8/layout/hProcess9"/>
    <dgm:cxn modelId="{8194A7C5-419C-4305-B9BD-088D181E767D}" type="presParOf" srcId="{562AD6DC-7D7A-40AA-81B6-C139E27589EC}" destId="{3C7065B8-FA69-46AF-9F61-22C4509976B5}" srcOrd="1" destOrd="0" presId="urn:microsoft.com/office/officeart/2005/8/layout/hProcess9"/>
    <dgm:cxn modelId="{C6560FEB-4E4F-4D9E-AE7A-80CBA9737856}" type="presParOf" srcId="{562AD6DC-7D7A-40AA-81B6-C139E27589EC}" destId="{A6ED917D-BDAE-4D7C-BE35-3DC4376392B4}" srcOrd="2" destOrd="0" presId="urn:microsoft.com/office/officeart/2005/8/layout/hProcess9"/>
    <dgm:cxn modelId="{D1D5745D-9D49-44A4-8118-3CDBBBFAB4F9}" type="presParOf" srcId="{562AD6DC-7D7A-40AA-81B6-C139E27589EC}" destId="{45221888-B5EB-41BC-A6C6-6E5FD540315D}" srcOrd="3" destOrd="0" presId="urn:microsoft.com/office/officeart/2005/8/layout/hProcess9"/>
    <dgm:cxn modelId="{3630C7EE-74BF-4BC9-A74C-D9F9E16C5F9D}" type="presParOf" srcId="{562AD6DC-7D7A-40AA-81B6-C139E27589EC}" destId="{BB570059-CEFE-4C37-B90D-260064C67FF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3DF83-6B67-4FC4-BF61-2C544221D686}">
      <dsp:nvSpPr>
        <dsp:cNvPr id="0" name=""/>
        <dsp:cNvSpPr/>
      </dsp:nvSpPr>
      <dsp:spPr>
        <a:xfrm>
          <a:off x="457199" y="0"/>
          <a:ext cx="5181600" cy="325638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B9ECC-EEE7-4F68-AEC8-5C59B86390EF}">
      <dsp:nvSpPr>
        <dsp:cNvPr id="0" name=""/>
        <dsp:cNvSpPr/>
      </dsp:nvSpPr>
      <dsp:spPr>
        <a:xfrm>
          <a:off x="206573" y="976915"/>
          <a:ext cx="1828800" cy="13025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Empenho</a:t>
          </a:r>
          <a:endParaRPr lang="pt-BR" sz="2400" kern="1200" dirty="0"/>
        </a:p>
      </dsp:txBody>
      <dsp:txXfrm>
        <a:off x="270158" y="1040500"/>
        <a:ext cx="1701630" cy="1175384"/>
      </dsp:txXfrm>
    </dsp:sp>
    <dsp:sp modelId="{A6ED917D-BDAE-4D7C-BE35-3DC4376392B4}">
      <dsp:nvSpPr>
        <dsp:cNvPr id="0" name=""/>
        <dsp:cNvSpPr/>
      </dsp:nvSpPr>
      <dsp:spPr>
        <a:xfrm>
          <a:off x="2133600" y="976915"/>
          <a:ext cx="1828800" cy="13025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Liquidação</a:t>
          </a:r>
          <a:endParaRPr lang="pt-BR" sz="2400" kern="1200" dirty="0"/>
        </a:p>
      </dsp:txBody>
      <dsp:txXfrm>
        <a:off x="2197185" y="1040500"/>
        <a:ext cx="1701630" cy="1175384"/>
      </dsp:txXfrm>
    </dsp:sp>
    <dsp:sp modelId="{BB570059-CEFE-4C37-B90D-260064C67FFC}">
      <dsp:nvSpPr>
        <dsp:cNvPr id="0" name=""/>
        <dsp:cNvSpPr/>
      </dsp:nvSpPr>
      <dsp:spPr>
        <a:xfrm>
          <a:off x="4060626" y="976915"/>
          <a:ext cx="1828800" cy="13025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Financeiro (liquidado pago)</a:t>
          </a:r>
          <a:endParaRPr lang="pt-BR" sz="2400" kern="1200" dirty="0"/>
        </a:p>
      </dsp:txBody>
      <dsp:txXfrm>
        <a:off x="4124211" y="1040500"/>
        <a:ext cx="1701630" cy="1175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68791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0370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0754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0754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5586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10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577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35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87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428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224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305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346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26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090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745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223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752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443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484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8323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081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3107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99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7401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3943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36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94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pt-BR" sz="1000">
                <a:solidFill>
                  <a:srgbClr val="595959"/>
                </a:solidFill>
              </a:rPr>
              <a:pPr algn="r"/>
              <a:t>‹nº›</a:t>
            </a:fld>
            <a:endParaRPr lang="pt-BR" sz="100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460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pt-BR" sz="1000">
                <a:solidFill>
                  <a:srgbClr val="595959"/>
                </a:solidFill>
              </a:rPr>
              <a:pPr algn="r"/>
              <a:t>‹nº›</a:t>
            </a:fld>
            <a:endParaRPr lang="pt-BR" sz="100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0392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623275" y="155996"/>
            <a:ext cx="6500399" cy="189674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Governo Federal</a:t>
            </a:r>
            <a:b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Ministério da Educação</a:t>
            </a:r>
            <a:b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Universidade Federal de Alagoas</a:t>
            </a:r>
            <a:b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pt-BR" sz="2800" dirty="0" err="1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Pró-Reitoria</a:t>
            </a:r>
            <a: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de Gestão Institucional</a:t>
            </a:r>
            <a:endParaRPr lang="pt-BR" sz="2800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494523" y="2477896"/>
            <a:ext cx="7946358" cy="144096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Abrindo as contas: </a:t>
            </a:r>
            <a:endParaRPr lang="pt-BR" dirty="0" smtClean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apresentação </a:t>
            </a:r>
            <a:r>
              <a:rPr lang="pt-BR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do orçamento e execução orçamentária da UFAL-2016</a:t>
            </a:r>
            <a:endParaRPr lang="pt-BR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Estratégias de empenho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400" b="1" dirty="0" smtClean="0">
                <a:latin typeface="Proxima Nova"/>
                <a:ea typeface="Proxima Nova"/>
                <a:cs typeface="Proxima Nova"/>
                <a:sym typeface="Proxima Nova"/>
              </a:rPr>
              <a:t>Bolsas e contratos dentro do limite orçamentário já estão sendo empenhados (reforçados os empenhos)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400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400" b="1" dirty="0" smtClean="0">
                <a:latin typeface="Proxima Nova"/>
                <a:ea typeface="Proxima Nova"/>
                <a:cs typeface="Proxima Nova"/>
                <a:sym typeface="Proxima Nova"/>
              </a:rPr>
              <a:t>Manutenção como prioridade: utilização dos contratos de manutenção dos </a:t>
            </a:r>
            <a:r>
              <a:rPr lang="pt-BR" sz="1400" b="1" i="1" dirty="0" smtClean="0">
                <a:latin typeface="Proxima Nova"/>
                <a:ea typeface="Proxima Nova"/>
                <a:cs typeface="Proxima Nova"/>
                <a:sym typeface="Proxima Nova"/>
              </a:rPr>
              <a:t>campi</a:t>
            </a:r>
            <a:endParaRPr lang="pt-BR" sz="1400" b="1" i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sz="1100" b="1" dirty="0" smtClean="0">
                <a:latin typeface="Proxima Nova"/>
                <a:ea typeface="Proxima Nova"/>
                <a:cs typeface="Proxima Nova"/>
                <a:sym typeface="Proxima Nova"/>
              </a:rPr>
              <a:t>Campus A. C. Simões: RS 300.000,00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sz="1100" b="1" dirty="0" smtClean="0">
                <a:latin typeface="Proxima Nova"/>
                <a:ea typeface="Proxima Nova"/>
                <a:cs typeface="Proxima Nova"/>
                <a:sym typeface="Proxima Nova"/>
              </a:rPr>
              <a:t>Campus do Sertão: R$ 50.000,00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sz="1100" b="1" dirty="0" smtClean="0">
                <a:latin typeface="Proxima Nova"/>
                <a:ea typeface="Proxima Nova"/>
                <a:cs typeface="Proxima Nova"/>
                <a:sym typeface="Proxima Nova"/>
              </a:rPr>
              <a:t>Campus Arapiraca: R$ 110.000,00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400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6457050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Estratégias de empenho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latin typeface="Proxima Nova"/>
                <a:ea typeface="Proxima Nova"/>
                <a:cs typeface="Proxima Nova"/>
                <a:sym typeface="Proxima Nova"/>
              </a:rPr>
              <a:t>Obras estão sendo empenhadas até o final de 2016, dentro do limite orçamentário liberado. Caso não haja novos contingenciamentos, as obras da </a:t>
            </a:r>
            <a:r>
              <a:rPr lang="pt-BR" b="1" dirty="0" err="1" smtClean="0">
                <a:latin typeface="Proxima Nova"/>
                <a:ea typeface="Proxima Nova"/>
                <a:cs typeface="Proxima Nova"/>
                <a:sym typeface="Proxima Nova"/>
              </a:rPr>
              <a:t>Ufal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b="1" dirty="0">
                <a:latin typeface="Proxima Nova"/>
                <a:ea typeface="Proxima Nova"/>
                <a:cs typeface="Proxima Nova"/>
                <a:sym typeface="Proxima Nova"/>
              </a:rPr>
              <a:t>não pararão no que depender dos limites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orçamentários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Negociações concluídas quanto à verba </a:t>
            </a:r>
            <a:r>
              <a:rPr lang="pt-BR" b="1" dirty="0">
                <a:latin typeface="Proxima Nova"/>
                <a:ea typeface="Proxima Nova"/>
                <a:cs typeface="Proxima Nova"/>
                <a:sym typeface="Proxima Nova"/>
              </a:rPr>
              <a:t>M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ais Médicos (parte destinada à expansão do curso de Medicina (A.C. Simões) e Medicina – Arapiraca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3488142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7395386" cy="9265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Estratégias de compras para 2016 – com a verba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de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capital da ação 20RK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474237"/>
            <a:ext cx="8520600" cy="309463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Prioridade de atendimento: cursos em protocolo de compromisso e cursos a serem avaliados pelo MEC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Valor liberado R$ 2.120.000,00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Biblioteca – R$500.000,00 – compra de livros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SINFRA – R$1.000.000,00 – compra de materiais para atender espaços coletivos da </a:t>
            </a:r>
            <a:r>
              <a:rPr lang="pt-BR" b="1" dirty="0" err="1" smtClean="0">
                <a:latin typeface="Proxima Nova"/>
                <a:ea typeface="Proxima Nova"/>
                <a:cs typeface="Proxima Nova"/>
                <a:sym typeface="Proxima Nova"/>
              </a:rPr>
              <a:t>Ufal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(salas de aula, espaços de trânsito da comunidade universitária)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O restante, R$ 620.000,00,  - distribuídos entre os cursos com protocolo de compromisso e a serem avaliados, de acordo com critérios técnicos definidos pela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CPAI/</a:t>
            </a:r>
            <a:r>
              <a:rPr lang="pt-BR" b="1" dirty="0" err="1" smtClean="0">
                <a:latin typeface="Proxima Nova"/>
                <a:ea typeface="Proxima Nova"/>
                <a:cs typeface="Proxima Nova"/>
                <a:sym typeface="Proxima Nova"/>
              </a:rPr>
              <a:t>Proginst</a:t>
            </a: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8381672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Financeiro da </a:t>
            </a:r>
            <a:r>
              <a:rPr lang="pt-BR" dirty="0" err="1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Ufal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(janeiro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a abril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de 2016)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2"/>
          </p:nvPr>
        </p:nvSpPr>
        <p:spPr>
          <a:xfrm>
            <a:off x="419878" y="1152475"/>
            <a:ext cx="8412422" cy="3416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Valor recebido em 2016: R$ 23.879.082,00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Pagamentos efetuados: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Contratos: R$ 9.865.837,12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Obras: R$ 5.374.902,12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Bolsas: R$ 4.753.790,00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Pessoa Física: R$ 48.919,46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Restaurante: R$ 951.281,24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Compras e serviços: 2.846.763,85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49694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Descentralização do orçamento em 2016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2"/>
          </p:nvPr>
        </p:nvSpPr>
        <p:spPr>
          <a:xfrm>
            <a:off x="419878" y="1152475"/>
            <a:ext cx="8412422" cy="3416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Diárias e passagens: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Valor total distribuído: R</a:t>
            </a:r>
            <a:r>
              <a:rPr lang="pt-BR" dirty="0" smtClean="0"/>
              <a:t>$ 495.000,00</a:t>
            </a:r>
            <a:endParaRPr lang="pt-BR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Critério adotado. Composição do corpo docente da Unidade/Campus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Ex</a:t>
            </a:r>
            <a:r>
              <a:rPr lang="pt-BR" dirty="0" smtClean="0"/>
              <a:t>: DD= (0,6xPab)+(0,4xPeq) – Campus Arapiraca – DD = 0,6x11,32%)+(0,4x11,85%) = 11,53%</a:t>
            </a:r>
          </a:p>
        </p:txBody>
      </p:sp>
    </p:spTree>
    <p:extLst>
      <p:ext uri="{BB962C8B-B14F-4D97-AF65-F5344CB8AC3E}">
        <p14:creationId xmlns:p14="http://schemas.microsoft.com/office/powerpoint/2010/main" val="239500616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3602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Diagnóstico e Ações em Curso</a:t>
            </a:r>
            <a:endParaRPr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032641"/>
            <a:ext cx="8520600" cy="35362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Recursos Distribuídos (Diárias e Passagens):</a:t>
            </a:r>
          </a:p>
          <a:p>
            <a:pPr lvl="0">
              <a:spcBef>
                <a:spcPts val="0"/>
              </a:spcBef>
              <a:buNone/>
            </a:pPr>
            <a:endParaRPr lang="pt-BR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Ø"/>
            </a:pP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369" y="744575"/>
            <a:ext cx="303366" cy="42786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37867"/>
              </p:ext>
            </p:extLst>
          </p:nvPr>
        </p:nvGraphicFramePr>
        <p:xfrm>
          <a:off x="727732" y="1679023"/>
          <a:ext cx="3330269" cy="316099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84169"/>
                <a:gridCol w="1146100"/>
              </a:tblGrid>
              <a:tr h="3754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Unidade Acadêmica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 smtClean="0">
                          <a:effectLst/>
                        </a:rPr>
                        <a:t>R$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ARAPIRACA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57.070,13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CECA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 29.233,42 </a:t>
                      </a:r>
                      <a:endParaRPr lang="pt-BR" sz="1100" b="1" i="0" u="none" strike="noStrike" dirty="0" smtClean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CEDU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32.338,37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CTEC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26.131,64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ESENFAR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17.009,16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FALE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19.778,83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FAMED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35.763,22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FANUT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10.325,83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FAU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13.278,97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FDA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10.403,55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FEAC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19.913,21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FOUFAL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13.790,18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FSSO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9.548,40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12.677,11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579903"/>
              </p:ext>
            </p:extLst>
          </p:nvPr>
        </p:nvGraphicFramePr>
        <p:xfrm>
          <a:off x="4570937" y="1663266"/>
          <a:ext cx="3330269" cy="321616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84169"/>
                <a:gridCol w="1146100"/>
              </a:tblGrid>
              <a:tr h="359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Unidade Acadêmica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 smtClean="0">
                          <a:effectLst/>
                        </a:rPr>
                        <a:t>R$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ICAT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5.797,24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ICBS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26.782,96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ICHCA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33.035,63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ICS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9.795,60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IF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10.230,43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IGDEMA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9.679,62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IM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9.207,39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IP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7.749,52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IQB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14.569,81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PALMEIRA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8.373,55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PENEDO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15.004,63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SANTANA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7.161,30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SEDESERTAO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25.576,08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VIÇOSA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4.774,20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Total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</a:t>
                      </a:r>
                      <a:r>
                        <a:rPr lang="pt-BR" sz="1100" u="none" strike="noStrike" dirty="0" smtClean="0">
                          <a:effectLst/>
                        </a:rPr>
                        <a:t>495.000,00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8401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Descentralização do orçamento em 2016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2"/>
          </p:nvPr>
        </p:nvSpPr>
        <p:spPr>
          <a:xfrm>
            <a:off x="419878" y="1152475"/>
            <a:ext cx="8412422" cy="3416400"/>
          </a:xfrm>
        </p:spPr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Material de consumo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Valor total distribuído R$150.000,00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pt-BR" dirty="0" smtClean="0"/>
              <a:t>Critérios adotados:</a:t>
            </a:r>
          </a:p>
          <a:p>
            <a:pPr marL="171450" lvl="5" indent="-171450">
              <a:buFont typeface="Arial" panose="020B0604020202020204" pitchFamily="34" charset="0"/>
              <a:buChar char="•"/>
            </a:pPr>
            <a:r>
              <a:rPr lang="pt-BR" dirty="0" smtClean="0"/>
              <a:t>Aluno equivalente: </a:t>
            </a:r>
            <a:r>
              <a:rPr lang="pt-BR" dirty="0">
                <a:latin typeface="Proxima Nova"/>
                <a:ea typeface="Proxima Nova"/>
                <a:cs typeface="Proxima Nova"/>
                <a:sym typeface="Proxima Nova"/>
              </a:rPr>
              <a:t>Aluno Equivalente de Graduação = Somatório de Todos os Cursos {(Diplomados x Duração Padrão do Curso)(1+Fator de Retenção) + ((Ingressantes-Diplomados)/4) x Duração Padrão do Curso} x (Peso do Grupo em que se insere o Curso).</a:t>
            </a:r>
            <a:endParaRPr lang="pt-BR" dirty="0" smtClean="0"/>
          </a:p>
          <a:p>
            <a:pPr marL="171450" lvl="5" indent="-171450">
              <a:buFont typeface="Arial" panose="020B0604020202020204" pitchFamily="34" charset="0"/>
              <a:buChar char="•"/>
            </a:pPr>
            <a:r>
              <a:rPr lang="pt-BR" dirty="0" smtClean="0"/>
              <a:t>Cursos fora de sede – acréscimo de 10%</a:t>
            </a:r>
          </a:p>
          <a:p>
            <a:pPr marL="171450" lvl="5" indent="-171450">
              <a:buFont typeface="Arial" panose="020B0604020202020204" pitchFamily="34" charset="0"/>
              <a:buChar char="•"/>
            </a:pPr>
            <a:r>
              <a:rPr lang="pt-BR" dirty="0" smtClean="0"/>
              <a:t>Cursos noturnos – acréscimo de 15%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56937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3602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Diagnóstico e Ações em Curso</a:t>
            </a:r>
            <a:endParaRPr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032641"/>
            <a:ext cx="8520600" cy="35362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Recursos Distribuídos (Material de Consumo):</a:t>
            </a:r>
          </a:p>
          <a:p>
            <a:pPr lvl="0">
              <a:spcBef>
                <a:spcPts val="0"/>
              </a:spcBef>
              <a:buNone/>
            </a:pPr>
            <a:endParaRPr lang="pt-BR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Ø"/>
            </a:pP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369" y="744575"/>
            <a:ext cx="303366" cy="42786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121975"/>
              </p:ext>
            </p:extLst>
          </p:nvPr>
        </p:nvGraphicFramePr>
        <p:xfrm>
          <a:off x="727732" y="1679023"/>
          <a:ext cx="3330269" cy="316099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84169"/>
                <a:gridCol w="1146100"/>
              </a:tblGrid>
              <a:tr h="3754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Unidade Acadêmica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 smtClean="0">
                          <a:effectLst/>
                        </a:rPr>
                        <a:t>R$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ARAPIRACA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24.279,98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CECA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 7.403,27 </a:t>
                      </a:r>
                      <a:endParaRPr lang="pt-BR" sz="1100" b="1" i="0" u="none" strike="noStrike" dirty="0" smtClean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CEDU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9.101,93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CTEC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11.773,56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ESENFAR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 R$    6.496,66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FALE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2.747,00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FAMED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18.408,45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FANUT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3.216,75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FAU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2.781,35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FDA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6.201,62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FEAC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6.367,16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FOUFAL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9.087,29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FSSO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3.171,69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8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1.247,98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7346"/>
              </p:ext>
            </p:extLst>
          </p:nvPr>
        </p:nvGraphicFramePr>
        <p:xfrm>
          <a:off x="4570937" y="1663266"/>
          <a:ext cx="3330269" cy="321616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84169"/>
                <a:gridCol w="1146100"/>
              </a:tblGrid>
              <a:tr h="359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Unidade Acadêmica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 smtClean="0">
                          <a:effectLst/>
                        </a:rPr>
                        <a:t>R$</a:t>
                      </a:r>
                      <a:endParaRPr lang="pt-BR" sz="1400" b="1" i="0" u="none" strike="noStrike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ICAT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826,00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ICBS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3.504,22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ICHCA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6.416,30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ICS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1.864,47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IF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1.451,90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IGDEMA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2.430,24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IM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2.017,95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IP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2.014,49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IQB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3.812,21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PALMEIRA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2.445,78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PENEDO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2.233,22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SANTANA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667,41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SEDESERTAO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</a:t>
                      </a:r>
                      <a:r>
                        <a:rPr lang="pt-BR" sz="1100" u="none" strike="noStrike" dirty="0" smtClean="0">
                          <a:effectLst/>
                        </a:rPr>
                        <a:t>4.756,80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VIÇOSA</a:t>
                      </a:r>
                      <a:endParaRPr lang="pt-BR" sz="1100" b="1" i="0" u="none" strike="noStrike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    </a:t>
                      </a:r>
                      <a:r>
                        <a:rPr lang="pt-BR" sz="1100" u="none" strike="noStrike" dirty="0" smtClean="0">
                          <a:effectLst/>
                        </a:rPr>
                        <a:t>3.274,55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Total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 R$  </a:t>
                      </a:r>
                      <a:r>
                        <a:rPr lang="pt-BR" sz="1100" u="none" strike="noStrike" dirty="0" smtClean="0">
                          <a:effectLst/>
                        </a:rPr>
                        <a:t>150.000,00 </a:t>
                      </a:r>
                      <a:endParaRPr lang="pt-BR" sz="1100" b="1" i="0" u="none" strike="noStrike" dirty="0">
                        <a:solidFill>
                          <a:srgbClr val="0679A3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2348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97322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Estratégias para democratizar e otimizar o orçamento 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2"/>
          </p:nvPr>
        </p:nvSpPr>
        <p:spPr>
          <a:xfrm>
            <a:off x="419878" y="1418253"/>
            <a:ext cx="8412422" cy="31506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Criação do GT Matriz Energética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Criação do GT Orçamento Participativo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Criação do GT Revisão de Contratos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Estudos e ações para otimização e economia em alguns casos: energia, transporte, água, telefonia móvel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Produção de uma nota técnica mensal sobre orçamento, pagamentos e custos da </a:t>
            </a:r>
            <a:r>
              <a:rPr lang="pt-BR" dirty="0" err="1" smtClean="0"/>
              <a:t>Ufal</a:t>
            </a:r>
            <a:r>
              <a:rPr lang="pt-BR" dirty="0" smtClean="0"/>
              <a:t> </a:t>
            </a:r>
            <a:r>
              <a:rPr lang="pt-BR" dirty="0" smtClean="0"/>
              <a:t>no dia 15 de cada mês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 </a:t>
            </a:r>
            <a:r>
              <a:rPr lang="pt-BR" dirty="0" err="1" smtClean="0"/>
              <a:t>Ufal</a:t>
            </a:r>
            <a:r>
              <a:rPr lang="pt-BR" dirty="0" smtClean="0"/>
              <a:t> </a:t>
            </a:r>
            <a:r>
              <a:rPr lang="pt-BR" dirty="0" smtClean="0"/>
              <a:t>em números: retomada da produção do Anuário Estatístico da UFAL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74768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PROGINST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Pró-Reitor: Flávio José Domingos</a:t>
            </a: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Coordenador CPAI: </a:t>
            </a:r>
            <a:r>
              <a:rPr lang="pt-BR" dirty="0" err="1" smtClean="0">
                <a:latin typeface="Proxima Nova"/>
                <a:ea typeface="Proxima Nova"/>
                <a:cs typeface="Proxima Nova"/>
                <a:sym typeface="Proxima Nova"/>
              </a:rPr>
              <a:t>Jouber</a:t>
            </a: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 Lessa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Coordenadora CPO: </a:t>
            </a:r>
            <a:r>
              <a:rPr lang="pt-BR" dirty="0" err="1" smtClean="0">
                <a:latin typeface="Proxima Nova"/>
                <a:ea typeface="Proxima Nova"/>
                <a:cs typeface="Proxima Nova"/>
                <a:sym typeface="Proxima Nova"/>
              </a:rPr>
              <a:t>Luisa</a:t>
            </a: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 Oliveira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Alguns</a:t>
            </a:r>
            <a:r>
              <a:rPr lang="en-US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sq-AL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conc</a:t>
            </a:r>
            <a:r>
              <a:rPr lang="en-US" dirty="0" err="1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eitos</a:t>
            </a:r>
            <a:r>
              <a:rPr lang="en-US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importantes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Orçamento: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Previsão </a:t>
            </a: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dos recursos a serem destinados à UFAL, bem como a previsão de como esses recursos devem ser alocados</a:t>
            </a: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lvl="1"/>
            <a:endParaRPr lang="pt-BR" dirty="0" smtClean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Execução orçamentária: A operacionalização do orçamento ao longo do exercício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 smtClean="0">
                <a:latin typeface="Proxima Nova"/>
                <a:ea typeface="Proxima Nova"/>
                <a:cs typeface="Proxima Nova"/>
                <a:sym typeface="Proxima Nova"/>
              </a:rPr>
              <a:t>Financeiro: Efetivo pagamento das despesas da Universidade.   </a:t>
            </a: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4059331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Fluxo da Execução orçamentária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89890971"/>
              </p:ext>
            </p:extLst>
          </p:nvPr>
        </p:nvGraphicFramePr>
        <p:xfrm>
          <a:off x="1524000" y="1240970"/>
          <a:ext cx="6096000" cy="3256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788587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34419" y="1586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O orçamento da UFAL - ações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731375"/>
            <a:ext cx="8520600" cy="383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800600"/>
              </p:ext>
            </p:extLst>
          </p:nvPr>
        </p:nvGraphicFramePr>
        <p:xfrm>
          <a:off x="646922" y="776603"/>
          <a:ext cx="7218784" cy="375309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048000"/>
                <a:gridCol w="4170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/>
                </a:tc>
              </a:tr>
              <a:tr h="252149">
                <a:tc>
                  <a:txBody>
                    <a:bodyPr/>
                    <a:lstStyle/>
                    <a:p>
                      <a:pPr algn="l"/>
                      <a:r>
                        <a:rPr lang="pt-BR" sz="1100" dirty="0" smtClean="0"/>
                        <a:t>PNAES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 smtClean="0"/>
                        <a:t>Gestão</a:t>
                      </a:r>
                      <a:r>
                        <a:rPr lang="pt-BR" sz="1100" baseline="0" dirty="0" smtClean="0"/>
                        <a:t> da </a:t>
                      </a:r>
                      <a:r>
                        <a:rPr lang="pt-BR" sz="1100" baseline="0" dirty="0" err="1" smtClean="0"/>
                        <a:t>Proest</a:t>
                      </a:r>
                      <a:endParaRPr lang="pt-B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Capacitação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De gestão</a:t>
                      </a:r>
                      <a:r>
                        <a:rPr lang="pt-BR" sz="1100" baseline="0" dirty="0" smtClean="0"/>
                        <a:t> da </a:t>
                      </a:r>
                      <a:r>
                        <a:rPr lang="pt-BR" sz="1100" baseline="0" dirty="0" err="1" smtClean="0"/>
                        <a:t>Progep</a:t>
                      </a:r>
                      <a:r>
                        <a:rPr lang="pt-BR" sz="1100" baseline="0" dirty="0" smtClean="0"/>
                        <a:t> </a:t>
                      </a:r>
                      <a:r>
                        <a:rPr lang="pt-BR" sz="1100" baseline="0" dirty="0" smtClean="0"/>
                        <a:t>– utilizada para financiar programas de capacitação de técnicos e professores da UFAL</a:t>
                      </a:r>
                      <a:endParaRPr lang="pt-B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Anuidades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Verba utilizada para pagar parcelas</a:t>
                      </a:r>
                      <a:r>
                        <a:rPr lang="pt-BR" sz="1100" baseline="0" dirty="0" smtClean="0"/>
                        <a:t> anuais de convênios da </a:t>
                      </a:r>
                      <a:r>
                        <a:rPr lang="pt-BR" sz="1100" baseline="0" dirty="0" err="1" smtClean="0"/>
                        <a:t>fal</a:t>
                      </a:r>
                      <a:r>
                        <a:rPr lang="pt-BR" sz="1100" baseline="0" dirty="0" smtClean="0"/>
                        <a:t> </a:t>
                      </a:r>
                      <a:r>
                        <a:rPr lang="pt-BR" sz="1100" baseline="0" dirty="0" smtClean="0"/>
                        <a:t>com outras instituições</a:t>
                      </a:r>
                      <a:endParaRPr lang="pt-BR" sz="1100" dirty="0"/>
                    </a:p>
                  </a:txBody>
                  <a:tcPr/>
                </a:tc>
              </a:tr>
              <a:tr h="278171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CONDETUF e CONDETUF bolsas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Verba de gestão da Escola Técnica de Artes</a:t>
                      </a:r>
                      <a:endParaRPr lang="pt-BR" sz="1100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20GK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Ação </a:t>
                      </a:r>
                      <a:r>
                        <a:rPr lang="pt-BR" sz="1100" baseline="0" dirty="0" smtClean="0"/>
                        <a:t>que financia programas de ensino pesquisa e extensão</a:t>
                      </a:r>
                      <a:endParaRPr lang="pt-BR" sz="1100" dirty="0"/>
                    </a:p>
                  </a:txBody>
                  <a:tcPr/>
                </a:tc>
              </a:tr>
              <a:tr h="273076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20RK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Financia o funcionamento e manutenção da Universidade</a:t>
                      </a:r>
                      <a:endParaRPr lang="pt-B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Viver</a:t>
                      </a:r>
                      <a:r>
                        <a:rPr lang="pt-BR" sz="1100" baseline="0" dirty="0" smtClean="0"/>
                        <a:t> sem Limites (Incluir e Bilíngue)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Financia programas de acessibilidade; no caso da </a:t>
                      </a:r>
                      <a:r>
                        <a:rPr lang="pt-BR" sz="1100" dirty="0" err="1" smtClean="0"/>
                        <a:t>Ufal</a:t>
                      </a:r>
                      <a:r>
                        <a:rPr lang="pt-BR" sz="1100" dirty="0" smtClean="0"/>
                        <a:t>, </a:t>
                      </a:r>
                      <a:r>
                        <a:rPr lang="pt-BR" sz="1100" dirty="0" smtClean="0"/>
                        <a:t>tem sido</a:t>
                      </a:r>
                      <a:r>
                        <a:rPr lang="pt-BR" sz="1100" baseline="0" dirty="0" smtClean="0"/>
                        <a:t> utilizado para financiar as ações do núcleo de acessibilidade o curso de Libras da </a:t>
                      </a:r>
                      <a:r>
                        <a:rPr lang="pt-BR" sz="1100" baseline="0" dirty="0" smtClean="0"/>
                        <a:t>Fale</a:t>
                      </a:r>
                      <a:endParaRPr lang="pt-B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Mais </a:t>
                      </a:r>
                      <a:r>
                        <a:rPr lang="pt-BR" sz="1100" dirty="0" smtClean="0"/>
                        <a:t>Médicos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Utilizado</a:t>
                      </a:r>
                      <a:r>
                        <a:rPr lang="pt-BR" sz="1100" baseline="0" dirty="0" smtClean="0"/>
                        <a:t> para financiar os cursos de Medicina do Campus A. C. Simões e do Campus Arapiraca</a:t>
                      </a:r>
                      <a:endParaRPr lang="pt-B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Reuni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Verba utilizada</a:t>
                      </a:r>
                      <a:r>
                        <a:rPr lang="pt-BR" sz="1100" baseline="0" dirty="0" smtClean="0"/>
                        <a:t> para financiar as ações de expansão da UFAL</a:t>
                      </a:r>
                      <a:endParaRPr lang="pt-BR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38512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Orçamento por ação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24375"/>
              </p:ext>
            </p:extLst>
          </p:nvPr>
        </p:nvGraphicFramePr>
        <p:xfrm>
          <a:off x="1551992" y="1061941"/>
          <a:ext cx="6096000" cy="3657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Ação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Custeio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Capital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err="1" smtClean="0"/>
                        <a:t>Condetuf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R$ 536.077,00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R$ 371.828,00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err="1" smtClean="0"/>
                        <a:t>Condetuf</a:t>
                      </a:r>
                      <a:r>
                        <a:rPr lang="pt-BR" sz="1000" baseline="0" dirty="0" smtClean="0"/>
                        <a:t> (bolsas)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R$ 218.301,00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20GK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R$ 91.575,00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R$ 16.200,00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20RK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R$ 56.611.505,00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R$ 5.300.000,00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PNAES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R$ 21.244.977,00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R$ 761.206,00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REUNI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</a:t>
                      </a:r>
                      <a:r>
                        <a:rPr lang="pt-BR" sz="1000" baseline="0" dirty="0" smtClean="0"/>
                        <a:t>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R$ 17.102.094,0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REUNI - Mais médicos –</a:t>
                      </a:r>
                      <a:r>
                        <a:rPr lang="pt-BR" sz="1000" baseline="0" dirty="0" smtClean="0"/>
                        <a:t> PDU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R$ 15.434.871,00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Viver sem Limites (Incluir)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R$ 284.777,00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Mais Médicos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aseline="0" dirty="0" smtClean="0"/>
                        <a:t> -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R$ 3.706.817,00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Viver sem Limites (bilíngue)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</a:t>
                      </a:r>
                      <a:r>
                        <a:rPr lang="pt-BR" sz="1000" dirty="0" smtClean="0"/>
                        <a:t>$ 67.500,00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R$ 1.000,.00000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Mais médicos (extensão)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R$ 75.000,00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Auxílio moradia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R$1.600,00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Capacitação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R$ 1.852.200,00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R$ 140.000,00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Anuidades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R$ 154.000,00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0372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Cota liberada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719150"/>
              </p:ext>
            </p:extLst>
          </p:nvPr>
        </p:nvGraphicFramePr>
        <p:xfrm>
          <a:off x="1551992" y="1061941"/>
          <a:ext cx="6096000" cy="3657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Ação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Custeio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Capital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err="1" smtClean="0"/>
                        <a:t>Condetuf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R$ 428.861,60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R$ 148.731,20,00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err="1" smtClean="0"/>
                        <a:t>Condetuf</a:t>
                      </a:r>
                      <a:r>
                        <a:rPr lang="pt-BR" sz="1000" baseline="0" dirty="0" smtClean="0"/>
                        <a:t> (bolsas)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R$ 174.640,80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20GK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R$ 73.260,00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R$ 6.480,00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20RK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R$ 45.289.204,00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R$ 2.120.000,00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PNAES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R$ 16.995.981,60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R$ 304.482,40,00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REUNI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</a:t>
                      </a:r>
                      <a:r>
                        <a:rPr lang="pt-BR" sz="1000" baseline="0" dirty="0" smtClean="0"/>
                        <a:t>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R$ 6.840.837,60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REUNI - Mais médicos –</a:t>
                      </a:r>
                      <a:r>
                        <a:rPr lang="pt-BR" sz="1000" baseline="0" dirty="0" smtClean="0"/>
                        <a:t> PDU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R$ 12.347.896,80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Viver sem Limites (Incluir)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R$ 277.821,60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Mais Médicos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aseline="0" dirty="0" smtClean="0"/>
                        <a:t> -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R$ 1.482.726,80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Viver sem Limites (</a:t>
                      </a:r>
                      <a:r>
                        <a:rPr lang="pt-BR" sz="1000" dirty="0" err="1" smtClean="0"/>
                        <a:t>bilingue</a:t>
                      </a:r>
                      <a:r>
                        <a:rPr lang="pt-BR" sz="1000" dirty="0" smtClean="0"/>
                        <a:t>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R$ 54.000,00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R$ 400.000,00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Mais médicos (extensão)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R$ 30.000,00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Auxílio moradia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R$ 17.208,00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Capacitação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R$ 1.481.760,00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R$ 56.000,00</a:t>
                      </a:r>
                      <a:endParaRPr lang="pt-BR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pt-BR" sz="1000" dirty="0" smtClean="0"/>
                        <a:t>Anuidades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R$ 123.20000</a:t>
                      </a:r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/>
                        <a:t>- </a:t>
                      </a:r>
                      <a:endParaRPr lang="pt-BR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3296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Cota liberada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Custeio – 80%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-  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valor retido – R$ 19.303.476,00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Capital – 40% - valor retido – R$ 27.460.722,60</a:t>
            </a: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6479986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9452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Déficits</a:t>
            </a: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: Resultado de 2015 – </a:t>
            </a:r>
            <a:b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pt-BR" dirty="0" smtClean="0">
                <a:solidFill>
                  <a:srgbClr val="1C4587"/>
                </a:solidFill>
                <a:latin typeface="Proxima Nova"/>
                <a:ea typeface="Proxima Nova"/>
                <a:cs typeface="Proxima Nova"/>
                <a:sym typeface="Proxima Nova"/>
              </a:rPr>
              <a:t>previsão para 2016</a:t>
            </a:r>
            <a:endParaRPr lang="pt-BR" dirty="0">
              <a:solidFill>
                <a:srgbClr val="1C458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20889"/>
            <a:ext cx="8520600" cy="304798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Empenho de despesa de exercício anterior: 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R$11.400.00,00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Previsão de déficit em 2016: 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R$ 16.567.480,20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 – Caso não haja nenhuma liberação de cota orçamentária até o final do ano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b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Contratos de manutenção e funcionamento: Custo mensal: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R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$ 5.942,032,45</a:t>
            </a:r>
            <a:r>
              <a:rPr lang="pt-BR" b="1" dirty="0" smtClean="0">
                <a:latin typeface="Proxima Nova"/>
                <a:ea typeface="Proxima Nova"/>
                <a:cs typeface="Proxima Nova"/>
                <a:sym typeface="Proxima Nova"/>
              </a:rPr>
              <a:t> – Custo anual: </a:t>
            </a:r>
            <a:r>
              <a:rPr lang="pt-BR" b="1" dirty="0" smtClean="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R$ 71.388.389,00</a:t>
            </a:r>
            <a:endParaRPr lang="pt-BR" b="1" dirty="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679234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1326</Words>
  <Application>Microsoft Office PowerPoint</Application>
  <PresentationFormat>Apresentação na tela (16:9)</PresentationFormat>
  <Paragraphs>319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simple-light-2</vt:lpstr>
      <vt:lpstr>1_simple-light-2</vt:lpstr>
      <vt:lpstr>2_simple-light-2</vt:lpstr>
      <vt:lpstr>Governo Federal Ministério da Educação Universidade Federal de Alagoas Pró-Reitoria de Gestão Institucional</vt:lpstr>
      <vt:lpstr>PROGINST</vt:lpstr>
      <vt:lpstr>Alguns conceitos importantes</vt:lpstr>
      <vt:lpstr>Fluxo da Execução orçamentária</vt:lpstr>
      <vt:lpstr>O orçamento da UFAL - ações</vt:lpstr>
      <vt:lpstr>Orçamento por ação</vt:lpstr>
      <vt:lpstr>Cota liberada</vt:lpstr>
      <vt:lpstr>Cota liberada</vt:lpstr>
      <vt:lpstr>Déficits: Resultado de 2015 –  previsão para 2016</vt:lpstr>
      <vt:lpstr>Estratégias de empenho</vt:lpstr>
      <vt:lpstr>Estratégias de empenho</vt:lpstr>
      <vt:lpstr>Estratégias de compras para 2016 – com a verba de capital da ação 20RK</vt:lpstr>
      <vt:lpstr>Financeiro da Ufal (janeiro a abril de 2016)</vt:lpstr>
      <vt:lpstr>Descentralização do orçamento em 2016</vt:lpstr>
      <vt:lpstr>Diagnóstico e Ações em Curso</vt:lpstr>
      <vt:lpstr>Descentralização do orçamento em 2016</vt:lpstr>
      <vt:lpstr>Diagnóstico e Ações em Curso</vt:lpstr>
      <vt:lpstr>Estratégias para democratizar e otimizar o orçamento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do plano de 120 dias</dc:title>
  <dc:creator>Bruna França</dc:creator>
  <cp:lastModifiedBy>brunaprinceza@hotmail.com</cp:lastModifiedBy>
  <cp:revision>37</cp:revision>
  <dcterms:modified xsi:type="dcterms:W3CDTF">2016-05-03T13:16:09Z</dcterms:modified>
</cp:coreProperties>
</file>