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86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50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8DD66-68C6-4E62-9AF3-8A98E37FA55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C6439-34F0-430C-9CAE-F442B064CAB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6422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E825-7543-4B6A-95C4-0A2552554D90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0215-3C9C-4C2F-9B1D-CD866663965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E825-7543-4B6A-95C4-0A2552554D90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0215-3C9C-4C2F-9B1D-CD86666396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E825-7543-4B6A-95C4-0A2552554D90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0215-3C9C-4C2F-9B1D-CD86666396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E825-7543-4B6A-95C4-0A2552554D90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0215-3C9C-4C2F-9B1D-CD86666396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E825-7543-4B6A-95C4-0A2552554D90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0215-3C9C-4C2F-9B1D-CD86666396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E825-7543-4B6A-95C4-0A2552554D90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0215-3C9C-4C2F-9B1D-CD86666396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E825-7543-4B6A-95C4-0A2552554D90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0215-3C9C-4C2F-9B1D-CD86666396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E825-7543-4B6A-95C4-0A2552554D90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0215-3C9C-4C2F-9B1D-CD86666396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E825-7543-4B6A-95C4-0A2552554D90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0215-3C9C-4C2F-9B1D-CD86666396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E825-7543-4B6A-95C4-0A2552554D90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0215-3C9C-4C2F-9B1D-CD866663965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E825-7543-4B6A-95C4-0A2552554D90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0215-3C9C-4C2F-9B1D-CD866663965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A3FE825-7543-4B6A-95C4-0A2552554D90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EE90215-3C9C-4C2F-9B1D-CD86666396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13800" dirty="0" smtClean="0"/>
              <a:t>IV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pt-BR" sz="7200" dirty="0" smtClean="0"/>
              <a:t>Pesquisa Nacional de Perfil dos Discentes das IFES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806" b="47043"/>
          <a:stretch/>
        </p:blipFill>
        <p:spPr>
          <a:xfrm>
            <a:off x="6516216" y="4149080"/>
            <a:ext cx="2627784" cy="84030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131" y="1916832"/>
            <a:ext cx="124086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71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100" dirty="0" smtClean="0"/>
              <a:t>IV Pesquisa do Perfil socioeconômica e cultural dos estudantes de graduação das IFES 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2014/5</a:t>
            </a:r>
          </a:p>
          <a:p>
            <a:r>
              <a:rPr lang="pt-BR" dirty="0" smtClean="0"/>
              <a:t>Financiamento: Andifes</a:t>
            </a:r>
          </a:p>
          <a:p>
            <a:r>
              <a:rPr lang="pt-BR" dirty="0" smtClean="0"/>
              <a:t>Participação: 62 IFES</a:t>
            </a:r>
          </a:p>
          <a:p>
            <a:r>
              <a:rPr lang="pt-BR" dirty="0" smtClean="0"/>
              <a:t>Amostra: 130 mil discentes</a:t>
            </a:r>
          </a:p>
          <a:p>
            <a:r>
              <a:rPr lang="pt-BR" dirty="0" smtClean="0"/>
              <a:t>Coordenação: UFU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14520" t="15022" r="15943" b="5695"/>
          <a:stretch>
            <a:fillRect/>
          </a:stretch>
        </p:blipFill>
        <p:spPr bwMode="auto">
          <a:xfrm>
            <a:off x="539552" y="1916832"/>
            <a:ext cx="381930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 smtClean="0"/>
              <a:t>Perfil étnico-racial</a:t>
            </a: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541408"/>
              </p:ext>
            </p:extLst>
          </p:nvPr>
        </p:nvGraphicFramePr>
        <p:xfrm>
          <a:off x="467544" y="1556792"/>
          <a:ext cx="8208913" cy="4392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/>
                <a:gridCol w="2112235"/>
                <a:gridCol w="2112235"/>
                <a:gridCol w="2112235"/>
              </a:tblGrid>
              <a:tr h="79863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 smtClean="0">
                          <a:effectLst/>
                        </a:rPr>
                        <a:t>Percentual </a:t>
                      </a:r>
                      <a:r>
                        <a:rPr lang="pt-BR" sz="1800" u="none" strike="noStrike" dirty="0">
                          <a:effectLst/>
                        </a:rPr>
                        <a:t>de estudantes das </a:t>
                      </a:r>
                      <a:r>
                        <a:rPr lang="pt-BR" sz="1800" b="1" u="none" strike="noStrike" dirty="0" err="1">
                          <a:effectLst/>
                        </a:rPr>
                        <a:t>IFEs</a:t>
                      </a:r>
                      <a:r>
                        <a:rPr lang="pt-BR" sz="1800" u="none" strike="noStrike" dirty="0">
                          <a:effectLst/>
                        </a:rPr>
                        <a:t> por raça/cor/etnia nos anos de </a:t>
                      </a:r>
                      <a:r>
                        <a:rPr lang="pt-BR" sz="1800" u="none" strike="noStrike" dirty="0" smtClean="0">
                          <a:effectLst/>
                        </a:rPr>
                        <a:t>2003/4,</a:t>
                      </a:r>
                      <a:r>
                        <a:rPr lang="pt-BR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pt-BR" sz="1800" u="none" strike="noStrike" dirty="0" smtClean="0">
                          <a:effectLst/>
                        </a:rPr>
                        <a:t>2010, 2014/5.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986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Raça/cor/etnia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Pesquisa </a:t>
                      </a:r>
                      <a:r>
                        <a:rPr lang="pt-BR" sz="2400" u="none" strike="noStrike" dirty="0" smtClean="0">
                          <a:effectLst/>
                        </a:rPr>
                        <a:t>2003         </a:t>
                      </a:r>
                      <a:r>
                        <a:rPr lang="pt-BR" sz="2400" u="none" strike="noStrike" dirty="0">
                          <a:effectLst/>
                        </a:rPr>
                        <a:t>(%)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Pesquisa 2010             (%)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Pesquisa 2014 (%)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7918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Branca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59,4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53,93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45,67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7918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Preta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5,9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8,72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7918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Indígena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2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0,93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0,64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7918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Amarela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4,5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3,06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2,34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7918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Parda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28,3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32,08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37,75</a:t>
                      </a:r>
                    </a:p>
                  </a:txBody>
                  <a:tcPr marL="9525" marR="9525" marT="9525" marB="0" anchor="ctr"/>
                </a:tc>
              </a:tr>
              <a:tr h="399317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Fonte: ANDIFES_FONAPRACE</a:t>
                      </a:r>
                      <a:r>
                        <a:rPr lang="pt-BR" sz="1400" u="none" strike="noStrike" dirty="0" smtClean="0">
                          <a:effectLst/>
                        </a:rPr>
                        <a:t>, </a:t>
                      </a:r>
                      <a:r>
                        <a:rPr lang="pt-BR" sz="1400" u="none" strike="noStrike" dirty="0">
                          <a:effectLst/>
                        </a:rPr>
                        <a:t>2004, </a:t>
                      </a:r>
                      <a:r>
                        <a:rPr lang="pt-BR" sz="1400" u="none" strike="noStrike" dirty="0" smtClean="0">
                          <a:effectLst/>
                        </a:rPr>
                        <a:t>2010, 2014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67544" y="1556792"/>
            <a:ext cx="8208912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Negros são 53,63 % da população</a:t>
            </a:r>
            <a:endParaRPr lang="pt-BR" sz="4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67544" y="5539879"/>
            <a:ext cx="8208912" cy="76944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/>
              <a:t>Negros são 47,57% das IFES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251613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 smtClean="0"/>
              <a:t>Perfil de Renda</a:t>
            </a:r>
            <a:endParaRPr lang="pt-BR" sz="54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938638"/>
              </p:ext>
            </p:extLst>
          </p:nvPr>
        </p:nvGraphicFramePr>
        <p:xfrm>
          <a:off x="457200" y="1600200"/>
          <a:ext cx="82295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/>
                <a:gridCol w="1584176"/>
                <a:gridCol w="1152128"/>
                <a:gridCol w="1008112"/>
                <a:gridCol w="1008112"/>
                <a:gridCol w="922918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Renda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Centro Oeste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Nordeste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Norte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Sudeste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Sul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Nacional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Até ½ SM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22,79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45,79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45,9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22,39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21,83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31,97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De ½</a:t>
                      </a:r>
                      <a:r>
                        <a:rPr lang="pt-BR" sz="1400" baseline="0" dirty="0" smtClean="0"/>
                        <a:t> a 1SM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20,26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21,49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20,64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22,42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23,90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21,96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De 1 a 1,5 SM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13,12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9,38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9,52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14,37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14,64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12,26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Total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56,17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76,66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76,07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59,18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66,37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66,19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539552" y="1988840"/>
            <a:ext cx="1152128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R$ 362</a:t>
            </a:r>
            <a:endParaRPr lang="pt-BR" sz="1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539552" y="2348880"/>
            <a:ext cx="1152128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R$ 724</a:t>
            </a:r>
            <a:endParaRPr lang="pt-BR" sz="16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39552" y="2708920"/>
            <a:ext cx="1152128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R$ 1086</a:t>
            </a:r>
            <a:endParaRPr lang="pt-BR" sz="16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351296" y="3573016"/>
            <a:ext cx="4327467" cy="40011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pt-BR" sz="2000" dirty="0" smtClean="0"/>
              <a:t>Perfil PNAES: 2/3 dos discentes das IFES</a:t>
            </a:r>
            <a:endParaRPr lang="pt-BR" sz="20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809688" y="4149080"/>
            <a:ext cx="7410683" cy="40011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pt-BR" sz="2000" dirty="0" smtClean="0"/>
              <a:t>Desigualdade regional precisa ser enfrentada pela nova Matriz </a:t>
            </a:r>
            <a:r>
              <a:rPr lang="pt-BR" sz="2000" dirty="0" err="1" smtClean="0"/>
              <a:t>Pnaes</a:t>
            </a:r>
            <a:endParaRPr lang="pt-BR" sz="20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34370" y="4869160"/>
            <a:ext cx="8561319" cy="40011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pt-BR" sz="2000" dirty="0" smtClean="0"/>
              <a:t>Quadro de pessoal das IFES da Assistência Estudantil precisa ser sensível ao perfil</a:t>
            </a:r>
            <a:endParaRPr lang="pt-BR" sz="20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79512" y="5445224"/>
            <a:ext cx="8784976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Instabilidade jurídica (PNAES) põe em risco todo o sistema de ensino superior federal</a:t>
            </a:r>
            <a:endParaRPr lang="pt-BR" sz="20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453055" y="6309320"/>
            <a:ext cx="4123950" cy="40011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pt-BR" sz="2000" dirty="0" smtClean="0"/>
              <a:t>Fim da gratuidade do ensino superior?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1106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 smtClean="0"/>
              <a:t>Perfil de Renda</a:t>
            </a:r>
            <a:endParaRPr lang="pt-BR" sz="54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891178"/>
              </p:ext>
            </p:extLst>
          </p:nvPr>
        </p:nvGraphicFramePr>
        <p:xfrm>
          <a:off x="467544" y="1600200"/>
          <a:ext cx="8219256" cy="3105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622766"/>
                <a:gridCol w="1622766"/>
                <a:gridCol w="1622766"/>
                <a:gridCol w="1622766"/>
              </a:tblGrid>
              <a:tr h="370840">
                <a:tc gridSpan="5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000" dirty="0" smtClean="0"/>
                        <a:t>Níveis de renda dos estudantes das IFES nos anos de 1996/97, 2003/4, 2010 e 2014/5</a:t>
                      </a:r>
                      <a:endParaRPr lang="pt-BR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pt-BR" sz="16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Renda</a:t>
                      </a:r>
                      <a:endParaRPr lang="pt-BR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1996/7(%) </a:t>
                      </a:r>
                      <a:endParaRPr lang="pt-BR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2003/4 (%)                             </a:t>
                      </a:r>
                      <a:endParaRPr lang="pt-BR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(%)                </a:t>
                      </a:r>
                      <a:endParaRPr lang="pt-BR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2014/5 </a:t>
                      </a:r>
                      <a:r>
                        <a:rPr lang="pt-BR" sz="16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pt-BR" sz="16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Até ½ SM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 dirty="0">
                          <a:effectLst/>
                        </a:rPr>
                        <a:t>3,3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 dirty="0">
                          <a:effectLst/>
                        </a:rPr>
                        <a:t>0,8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 dirty="0">
                          <a:effectLst/>
                        </a:rPr>
                        <a:t>0,5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smtClean="0"/>
                        <a:t>31,97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De ½</a:t>
                      </a:r>
                      <a:r>
                        <a:rPr lang="pt-BR" sz="2000" baseline="0" dirty="0" smtClean="0"/>
                        <a:t> a 1SM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 dirty="0">
                          <a:effectLst/>
                        </a:rPr>
                        <a:t>10,5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 dirty="0">
                          <a:effectLst/>
                        </a:rPr>
                        <a:t>11,1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 dirty="0">
                          <a:effectLst/>
                        </a:rPr>
                        <a:t>9,6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smtClean="0"/>
                        <a:t>21,96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De 1 a 1,5 SM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 dirty="0">
                          <a:effectLst/>
                        </a:rPr>
                        <a:t>30,5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 dirty="0">
                          <a:effectLst/>
                        </a:rPr>
                        <a:t>30,9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 dirty="0">
                          <a:effectLst/>
                        </a:rPr>
                        <a:t>33,6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smtClean="0"/>
                        <a:t>12,26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Total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>
                          <a:effectLst/>
                        </a:rPr>
                        <a:t>44,3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 dirty="0">
                          <a:effectLst/>
                        </a:rPr>
                        <a:t>42,8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 dirty="0">
                          <a:effectLst/>
                        </a:rPr>
                        <a:t>43,7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smtClean="0"/>
                        <a:t>66,19</a:t>
                      </a:r>
                    </a:p>
                  </a:txBody>
                  <a:tcPr marL="9525" marR="9525" marT="9525" marB="0" anchor="ctr"/>
                </a:tc>
              </a:tr>
              <a:tr h="370840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Fonte: ANDIFES_FONAPRACE, 1997, 2004, </a:t>
                      </a:r>
                      <a:r>
                        <a:rPr lang="pt-BR" sz="2000" u="none" strike="noStrike" dirty="0" smtClean="0">
                          <a:effectLst/>
                        </a:rPr>
                        <a:t>2010, 2014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89687" y="5013176"/>
            <a:ext cx="7764626" cy="461665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pt-BR" sz="2400" dirty="0" smtClean="0"/>
              <a:t>Efeito explosivo das cotas sobre ingresso dos mais vulneráveis</a:t>
            </a:r>
            <a:endParaRPr lang="pt-BR" sz="2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1532418" y="5733256"/>
            <a:ext cx="6079165" cy="461665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pt-BR" sz="2400" dirty="0" smtClean="0"/>
              <a:t>Crescimento do público alvo do PNAES em 50%</a:t>
            </a:r>
          </a:p>
        </p:txBody>
      </p:sp>
    </p:spTree>
    <p:extLst>
      <p:ext uri="{BB962C8B-B14F-4D97-AF65-F5344CB8AC3E}">
        <p14:creationId xmlns:p14="http://schemas.microsoft.com/office/powerpoint/2010/main" val="95614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Folhagem">
  <a:themeElements>
    <a:clrScheme name="Folhagem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lhagem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1247</TotalTime>
  <Words>303</Words>
  <Application>Microsoft Office PowerPoint</Application>
  <PresentationFormat>Apresentação na tela (4:3)</PresentationFormat>
  <Paragraphs>111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Folhagem</vt:lpstr>
      <vt:lpstr>IV</vt:lpstr>
      <vt:lpstr>IV Pesquisa do Perfil socioeconômica e cultural dos estudantes de graduação das IFES </vt:lpstr>
      <vt:lpstr>Perfil étnico-racial</vt:lpstr>
      <vt:lpstr>Perfil de Renda</vt:lpstr>
      <vt:lpstr>Perfil de Renda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</dc:creator>
  <cp:lastModifiedBy>PROESTRUA</cp:lastModifiedBy>
  <cp:revision>48</cp:revision>
  <dcterms:created xsi:type="dcterms:W3CDTF">2016-07-27T12:28:50Z</dcterms:created>
  <dcterms:modified xsi:type="dcterms:W3CDTF">2017-10-16T13:05:25Z</dcterms:modified>
</cp:coreProperties>
</file>