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2" r:id="rId5"/>
    <p:sldId id="263" r:id="rId6"/>
    <p:sldId id="264" r:id="rId7"/>
    <p:sldId id="265" r:id="rId8"/>
    <p:sldId id="261" r:id="rId9"/>
    <p:sldId id="260" r:id="rId10"/>
    <p:sldId id="266" r:id="rId11"/>
    <p:sldId id="267" r:id="rId12"/>
    <p:sldId id="268" r:id="rId13"/>
    <p:sldId id="269" r:id="rId14"/>
    <p:sldId id="270" r:id="rId15"/>
    <p:sldId id="272" r:id="rId16"/>
    <p:sldId id="273" r:id="rId17"/>
    <p:sldId id="274" r:id="rId18"/>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2" d="100"/>
          <a:sy n="72" d="100"/>
        </p:scale>
        <p:origin x="61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dirty="0"/>
              <a:t>Clique para editar o título mestre</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p:cNvSpPr>
            <a:spLocks noGrp="1"/>
          </p:cNvSpPr>
          <p:nvPr>
            <p:ph type="dt" sz="half" idx="10"/>
          </p:nvPr>
        </p:nvSpPr>
        <p:spPr/>
        <p:txBody>
          <a:bodyPr/>
          <a:lstStyle/>
          <a:p>
            <a:fld id="{B9D08B5E-4A48-4FE1-958B-A91FB4B48AE5}" type="datetimeFigureOut">
              <a:rPr lang="pt-BR" smtClean="0"/>
              <a:t>20/03/2018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216A9B0-E9BA-4B94-A2FF-C052F7F69A95}" type="slidenum">
              <a:rPr lang="pt-BR" smtClean="0"/>
              <a:t>‹nº›</a:t>
            </a:fld>
            <a:endParaRPr lang="pt-BR"/>
          </a:p>
        </p:txBody>
      </p:sp>
    </p:spTree>
    <p:extLst>
      <p:ext uri="{BB962C8B-B14F-4D97-AF65-F5344CB8AC3E}">
        <p14:creationId xmlns:p14="http://schemas.microsoft.com/office/powerpoint/2010/main" val="1234337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B9D08B5E-4A48-4FE1-958B-A91FB4B48AE5}" type="datetimeFigureOut">
              <a:rPr lang="pt-BR" smtClean="0"/>
              <a:t>20/03/2018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216A9B0-E9BA-4B94-A2FF-C052F7F69A95}" type="slidenum">
              <a:rPr lang="pt-BR" smtClean="0"/>
              <a:t>‹nº›</a:t>
            </a:fld>
            <a:endParaRPr lang="pt-BR"/>
          </a:p>
        </p:txBody>
      </p:sp>
    </p:spTree>
    <p:extLst>
      <p:ext uri="{BB962C8B-B14F-4D97-AF65-F5344CB8AC3E}">
        <p14:creationId xmlns:p14="http://schemas.microsoft.com/office/powerpoint/2010/main" val="1196713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B9D08B5E-4A48-4FE1-958B-A91FB4B48AE5}" type="datetimeFigureOut">
              <a:rPr lang="pt-BR" smtClean="0"/>
              <a:t>20/03/2018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216A9B0-E9BA-4B94-A2FF-C052F7F69A95}" type="slidenum">
              <a:rPr lang="pt-BR" smtClean="0"/>
              <a:t>‹nº›</a:t>
            </a:fld>
            <a:endParaRPr lang="pt-BR"/>
          </a:p>
        </p:txBody>
      </p:sp>
    </p:spTree>
    <p:extLst>
      <p:ext uri="{BB962C8B-B14F-4D97-AF65-F5344CB8AC3E}">
        <p14:creationId xmlns:p14="http://schemas.microsoft.com/office/powerpoint/2010/main" val="919022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B9D08B5E-4A48-4FE1-958B-A91FB4B48AE5}" type="datetimeFigureOut">
              <a:rPr lang="pt-BR" smtClean="0"/>
              <a:t>20/03/2018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216A9B0-E9BA-4B94-A2FF-C052F7F69A95}" type="slidenum">
              <a:rPr lang="pt-BR" smtClean="0"/>
              <a:t>‹nº›</a:t>
            </a:fld>
            <a:endParaRPr lang="pt-BR"/>
          </a:p>
        </p:txBody>
      </p:sp>
    </p:spTree>
    <p:extLst>
      <p:ext uri="{BB962C8B-B14F-4D97-AF65-F5344CB8AC3E}">
        <p14:creationId xmlns:p14="http://schemas.microsoft.com/office/powerpoint/2010/main" val="2120355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 texto mestre</a:t>
            </a:r>
          </a:p>
        </p:txBody>
      </p:sp>
      <p:sp>
        <p:nvSpPr>
          <p:cNvPr id="4" name="Espaço Reservado para Data 3"/>
          <p:cNvSpPr>
            <a:spLocks noGrp="1"/>
          </p:cNvSpPr>
          <p:nvPr>
            <p:ph type="dt" sz="half" idx="10"/>
          </p:nvPr>
        </p:nvSpPr>
        <p:spPr/>
        <p:txBody>
          <a:bodyPr/>
          <a:lstStyle/>
          <a:p>
            <a:fld id="{B9D08B5E-4A48-4FE1-958B-A91FB4B48AE5}" type="datetimeFigureOut">
              <a:rPr lang="pt-BR" smtClean="0"/>
              <a:t>20/03/2018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216A9B0-E9BA-4B94-A2FF-C052F7F69A95}" type="slidenum">
              <a:rPr lang="pt-BR" smtClean="0"/>
              <a:t>‹nº›</a:t>
            </a:fld>
            <a:endParaRPr lang="pt-BR"/>
          </a:p>
        </p:txBody>
      </p:sp>
    </p:spTree>
    <p:extLst>
      <p:ext uri="{BB962C8B-B14F-4D97-AF65-F5344CB8AC3E}">
        <p14:creationId xmlns:p14="http://schemas.microsoft.com/office/powerpoint/2010/main" val="1708482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838200" y="1825625"/>
            <a:ext cx="5181600" cy="435133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6172200" y="1825625"/>
            <a:ext cx="5181600" cy="435133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p:txBody>
          <a:bodyPr/>
          <a:lstStyle/>
          <a:p>
            <a:fld id="{B9D08B5E-4A48-4FE1-958B-A91FB4B48AE5}" type="datetimeFigureOut">
              <a:rPr lang="pt-BR" smtClean="0"/>
              <a:t>20/03/2018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7216A9B0-E9BA-4B94-A2FF-C052F7F69A95}" type="slidenum">
              <a:rPr lang="pt-BR" smtClean="0"/>
              <a:t>‹nº›</a:t>
            </a:fld>
            <a:endParaRPr lang="pt-BR"/>
          </a:p>
        </p:txBody>
      </p:sp>
    </p:spTree>
    <p:extLst>
      <p:ext uri="{BB962C8B-B14F-4D97-AF65-F5344CB8AC3E}">
        <p14:creationId xmlns:p14="http://schemas.microsoft.com/office/powerpoint/2010/main" val="6484464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p:txBody>
          <a:bodyPr/>
          <a:lstStyle/>
          <a:p>
            <a:fld id="{B9D08B5E-4A48-4FE1-958B-A91FB4B48AE5}" type="datetimeFigureOut">
              <a:rPr lang="pt-BR" smtClean="0"/>
              <a:t>20/03/2018</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7216A9B0-E9BA-4B94-A2FF-C052F7F69A95}" type="slidenum">
              <a:rPr lang="pt-BR" smtClean="0"/>
              <a:t>‹nº›</a:t>
            </a:fld>
            <a:endParaRPr lang="pt-BR"/>
          </a:p>
        </p:txBody>
      </p:sp>
    </p:spTree>
    <p:extLst>
      <p:ext uri="{BB962C8B-B14F-4D97-AF65-F5344CB8AC3E}">
        <p14:creationId xmlns:p14="http://schemas.microsoft.com/office/powerpoint/2010/main" val="477208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Data 2"/>
          <p:cNvSpPr>
            <a:spLocks noGrp="1"/>
          </p:cNvSpPr>
          <p:nvPr>
            <p:ph type="dt" sz="half" idx="10"/>
          </p:nvPr>
        </p:nvSpPr>
        <p:spPr/>
        <p:txBody>
          <a:bodyPr/>
          <a:lstStyle/>
          <a:p>
            <a:fld id="{B9D08B5E-4A48-4FE1-958B-A91FB4B48AE5}" type="datetimeFigureOut">
              <a:rPr lang="pt-BR" smtClean="0"/>
              <a:t>20/03/2018</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7216A9B0-E9BA-4B94-A2FF-C052F7F69A95}" type="slidenum">
              <a:rPr lang="pt-BR" smtClean="0"/>
              <a:t>‹nº›</a:t>
            </a:fld>
            <a:endParaRPr lang="pt-BR"/>
          </a:p>
        </p:txBody>
      </p:sp>
    </p:spTree>
    <p:extLst>
      <p:ext uri="{BB962C8B-B14F-4D97-AF65-F5344CB8AC3E}">
        <p14:creationId xmlns:p14="http://schemas.microsoft.com/office/powerpoint/2010/main" val="2224935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B9D08B5E-4A48-4FE1-958B-A91FB4B48AE5}" type="datetimeFigureOut">
              <a:rPr lang="pt-BR" smtClean="0"/>
              <a:t>20/03/2018</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7216A9B0-E9BA-4B94-A2FF-C052F7F69A95}" type="slidenum">
              <a:rPr lang="pt-BR" smtClean="0"/>
              <a:t>‹nº›</a:t>
            </a:fld>
            <a:endParaRPr lang="pt-BR"/>
          </a:p>
        </p:txBody>
      </p:sp>
    </p:spTree>
    <p:extLst>
      <p:ext uri="{BB962C8B-B14F-4D97-AF65-F5344CB8AC3E}">
        <p14:creationId xmlns:p14="http://schemas.microsoft.com/office/powerpoint/2010/main" val="41062713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B9D08B5E-4A48-4FE1-958B-A91FB4B48AE5}" type="datetimeFigureOut">
              <a:rPr lang="pt-BR" smtClean="0"/>
              <a:t>20/03/2018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7216A9B0-E9BA-4B94-A2FF-C052F7F69A95}" type="slidenum">
              <a:rPr lang="pt-BR" smtClean="0"/>
              <a:t>‹nº›</a:t>
            </a:fld>
            <a:endParaRPr lang="pt-BR"/>
          </a:p>
        </p:txBody>
      </p:sp>
    </p:spTree>
    <p:extLst>
      <p:ext uri="{BB962C8B-B14F-4D97-AF65-F5344CB8AC3E}">
        <p14:creationId xmlns:p14="http://schemas.microsoft.com/office/powerpoint/2010/main" val="7642264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B9D08B5E-4A48-4FE1-958B-A91FB4B48AE5}" type="datetimeFigureOut">
              <a:rPr lang="pt-BR" smtClean="0"/>
              <a:t>20/03/2018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7216A9B0-E9BA-4B94-A2FF-C052F7F69A95}" type="slidenum">
              <a:rPr lang="pt-BR" smtClean="0"/>
              <a:t>‹nº›</a:t>
            </a:fld>
            <a:endParaRPr lang="pt-BR"/>
          </a:p>
        </p:txBody>
      </p:sp>
    </p:spTree>
    <p:extLst>
      <p:ext uri="{BB962C8B-B14F-4D97-AF65-F5344CB8AC3E}">
        <p14:creationId xmlns:p14="http://schemas.microsoft.com/office/powerpoint/2010/main" val="32433664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D08B5E-4A48-4FE1-958B-A91FB4B48AE5}" type="datetimeFigureOut">
              <a:rPr lang="pt-BR" smtClean="0"/>
              <a:t>20/03/2018</a:t>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16A9B0-E9BA-4B94-A2FF-C052F7F69A95}" type="slidenum">
              <a:rPr lang="pt-BR" smtClean="0"/>
              <a:t>‹nº›</a:t>
            </a:fld>
            <a:endParaRPr lang="pt-BR"/>
          </a:p>
        </p:txBody>
      </p:sp>
    </p:spTree>
    <p:extLst>
      <p:ext uri="{BB962C8B-B14F-4D97-AF65-F5344CB8AC3E}">
        <p14:creationId xmlns:p14="http://schemas.microsoft.com/office/powerpoint/2010/main" val="4119543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fontScale="90000"/>
          </a:bodyPr>
          <a:lstStyle/>
          <a:p>
            <a:r>
              <a:rPr lang="pt-BR" dirty="0"/>
              <a:t>Segurança Institucional</a:t>
            </a:r>
            <a:br>
              <a:rPr lang="pt-BR" dirty="0"/>
            </a:br>
            <a:r>
              <a:rPr lang="pt-BR" dirty="0"/>
              <a:t>da</a:t>
            </a:r>
            <a:br>
              <a:rPr lang="pt-BR" dirty="0"/>
            </a:br>
            <a:r>
              <a:rPr lang="pt-BR" dirty="0"/>
              <a:t>UFAL</a:t>
            </a:r>
          </a:p>
        </p:txBody>
      </p:sp>
      <p:sp>
        <p:nvSpPr>
          <p:cNvPr id="3" name="Subtítulo 2"/>
          <p:cNvSpPr>
            <a:spLocks noGrp="1"/>
          </p:cNvSpPr>
          <p:nvPr>
            <p:ph type="subTitle" idx="1"/>
          </p:nvPr>
        </p:nvSpPr>
        <p:spPr/>
        <p:txBody>
          <a:bodyPr/>
          <a:lstStyle/>
          <a:p>
            <a:pPr lvl="0">
              <a:lnSpc>
                <a:spcPct val="100000"/>
              </a:lnSpc>
              <a:spcBef>
                <a:spcPts val="1001"/>
              </a:spcBef>
              <a:tabLst>
                <a:tab pos="0" algn="l"/>
              </a:tabLst>
            </a:pPr>
            <a:r>
              <a:rPr lang="pt-BR" dirty="0">
                <a:latin typeface="Calibri" pitchFamily="18"/>
              </a:rPr>
              <a:t>Ações</a:t>
            </a:r>
          </a:p>
          <a:p>
            <a:pPr lvl="0">
              <a:lnSpc>
                <a:spcPct val="100000"/>
              </a:lnSpc>
              <a:spcBef>
                <a:spcPts val="1001"/>
              </a:spcBef>
              <a:tabLst>
                <a:tab pos="0" algn="l"/>
              </a:tabLst>
            </a:pPr>
            <a:r>
              <a:rPr lang="pt-BR" dirty="0">
                <a:latin typeface="Calibri" pitchFamily="18"/>
              </a:rPr>
              <a:t>Planos de atuação</a:t>
            </a:r>
          </a:p>
          <a:p>
            <a:pPr lvl="0">
              <a:lnSpc>
                <a:spcPct val="100000"/>
              </a:lnSpc>
              <a:spcBef>
                <a:spcPts val="1001"/>
              </a:spcBef>
              <a:tabLst>
                <a:tab pos="0" algn="l"/>
              </a:tabLst>
            </a:pPr>
            <a:r>
              <a:rPr lang="pt-BR" dirty="0">
                <a:latin typeface="Calibri" pitchFamily="18"/>
              </a:rPr>
              <a:t>Construção da Política de Segurança</a:t>
            </a:r>
          </a:p>
          <a:p>
            <a:endParaRPr lang="pt-BR" dirty="0"/>
          </a:p>
        </p:txBody>
      </p:sp>
    </p:spTree>
    <p:extLst>
      <p:ext uri="{BB962C8B-B14F-4D97-AF65-F5344CB8AC3E}">
        <p14:creationId xmlns:p14="http://schemas.microsoft.com/office/powerpoint/2010/main" val="19315107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98B921B-C114-4796-9608-10A4A6716294}"/>
              </a:ext>
            </a:extLst>
          </p:cNvPr>
          <p:cNvSpPr>
            <a:spLocks noGrp="1"/>
          </p:cNvSpPr>
          <p:nvPr>
            <p:ph type="title"/>
          </p:nvPr>
        </p:nvSpPr>
        <p:spPr>
          <a:xfrm>
            <a:off x="838200" y="365126"/>
            <a:ext cx="10515600" cy="748058"/>
          </a:xfrm>
        </p:spPr>
        <p:txBody>
          <a:bodyPr>
            <a:normAutofit/>
          </a:bodyPr>
          <a:lstStyle/>
          <a:p>
            <a:pPr algn="ctr"/>
            <a:r>
              <a:rPr lang="pt-BR" sz="3600" dirty="0"/>
              <a:t>AÇÕES DE MÉDIO PRAZO</a:t>
            </a:r>
          </a:p>
        </p:txBody>
      </p:sp>
      <p:graphicFrame>
        <p:nvGraphicFramePr>
          <p:cNvPr id="4" name="Espaço Reservado para Conteúdo 3">
            <a:extLst>
              <a:ext uri="{FF2B5EF4-FFF2-40B4-BE49-F238E27FC236}">
                <a16:creationId xmlns:a16="http://schemas.microsoft.com/office/drawing/2014/main" id="{8FCECFF2-8DE3-4167-BF6A-3DF58CB0BB18}"/>
              </a:ext>
            </a:extLst>
          </p:cNvPr>
          <p:cNvGraphicFramePr>
            <a:graphicFrameLocks noGrp="1"/>
          </p:cNvGraphicFramePr>
          <p:nvPr>
            <p:ph idx="1"/>
            <p:extLst>
              <p:ext uri="{D42A27DB-BD31-4B8C-83A1-F6EECF244321}">
                <p14:modId xmlns:p14="http://schemas.microsoft.com/office/powerpoint/2010/main" val="166081052"/>
              </p:ext>
            </p:extLst>
          </p:nvPr>
        </p:nvGraphicFramePr>
        <p:xfrm>
          <a:off x="838200" y="936929"/>
          <a:ext cx="9803295" cy="5677231"/>
        </p:xfrm>
        <a:graphic>
          <a:graphicData uri="http://schemas.openxmlformats.org/drawingml/2006/table">
            <a:tbl>
              <a:tblPr firstRow="1" bandRow="1">
                <a:tableStyleId>{5C22544A-7EE6-4342-B048-85BDC9FD1C3A}</a:tableStyleId>
              </a:tblPr>
              <a:tblGrid>
                <a:gridCol w="6636026">
                  <a:extLst>
                    <a:ext uri="{9D8B030D-6E8A-4147-A177-3AD203B41FA5}">
                      <a16:colId xmlns:a16="http://schemas.microsoft.com/office/drawing/2014/main" val="71450167"/>
                    </a:ext>
                  </a:extLst>
                </a:gridCol>
                <a:gridCol w="1563757">
                  <a:extLst>
                    <a:ext uri="{9D8B030D-6E8A-4147-A177-3AD203B41FA5}">
                      <a16:colId xmlns:a16="http://schemas.microsoft.com/office/drawing/2014/main" val="4088828070"/>
                    </a:ext>
                  </a:extLst>
                </a:gridCol>
                <a:gridCol w="1603512">
                  <a:extLst>
                    <a:ext uri="{9D8B030D-6E8A-4147-A177-3AD203B41FA5}">
                      <a16:colId xmlns:a16="http://schemas.microsoft.com/office/drawing/2014/main" val="1293880879"/>
                    </a:ext>
                  </a:extLst>
                </a:gridCol>
              </a:tblGrid>
              <a:tr h="648031">
                <a:tc>
                  <a:txBody>
                    <a:bodyPr/>
                    <a:lstStyle/>
                    <a:p>
                      <a:pPr algn="ctr"/>
                      <a:r>
                        <a:rPr lang="pt-BR" dirty="0"/>
                        <a:t>AÇÃO</a:t>
                      </a:r>
                    </a:p>
                  </a:txBody>
                  <a:tcPr/>
                </a:tc>
                <a:tc>
                  <a:txBody>
                    <a:bodyPr/>
                    <a:lstStyle/>
                    <a:p>
                      <a:pPr algn="ctr"/>
                      <a:r>
                        <a:rPr lang="pt-BR" dirty="0"/>
                        <a:t>PRAZO</a:t>
                      </a:r>
                    </a:p>
                  </a:txBody>
                  <a:tcPr/>
                </a:tc>
                <a:tc>
                  <a:txBody>
                    <a:bodyPr/>
                    <a:lstStyle/>
                    <a:p>
                      <a:pPr algn="ctr"/>
                      <a:r>
                        <a:rPr lang="pt-BR" sz="1600" dirty="0"/>
                        <a:t>RESPONSÁVEIS/ENVOLVIDOS</a:t>
                      </a:r>
                    </a:p>
                  </a:txBody>
                  <a:tcPr/>
                </a:tc>
                <a:extLst>
                  <a:ext uri="{0D108BD9-81ED-4DB2-BD59-A6C34878D82A}">
                    <a16:rowId xmlns:a16="http://schemas.microsoft.com/office/drawing/2014/main" val="2221644276"/>
                  </a:ext>
                </a:extLst>
              </a:tr>
              <a:tr h="609157">
                <a:tc>
                  <a:txBody>
                    <a:bodyPr/>
                    <a:lstStyle/>
                    <a:p>
                      <a:r>
                        <a:rPr lang="pt-BR" sz="1800" kern="1200" dirty="0">
                          <a:solidFill>
                            <a:schemeClr val="dk1"/>
                          </a:solidFill>
                          <a:effectLst/>
                          <a:latin typeface="+mn-lt"/>
                          <a:ea typeface="+mn-ea"/>
                          <a:cs typeface="+mn-cs"/>
                        </a:rPr>
                        <a:t>Elaboração de novo Termo de Referência para o contrato de segurança, prevendo maior integração entre os agentes e a comunidade num contexto de uma política de segurança humanizada; realização de capacitação dos agentes de segurança dentro da perspectiva da Política de Segurança que está sendo construída;</a:t>
                      </a:r>
                    </a:p>
                  </a:txBody>
                  <a:tcPr/>
                </a:tc>
                <a:tc>
                  <a:txBody>
                    <a:bodyPr/>
                    <a:lstStyle/>
                    <a:p>
                      <a:pPr marL="0" marR="0" lvl="0" indent="0" algn="l" rtl="0" hangingPunct="1">
                        <a:lnSpc>
                          <a:spcPct val="100000"/>
                        </a:lnSpc>
                        <a:spcBef>
                          <a:spcPts val="0"/>
                        </a:spcBef>
                        <a:spcAft>
                          <a:spcPts val="0"/>
                        </a:spcAft>
                        <a:buNone/>
                        <a:tabLst/>
                      </a:pPr>
                      <a:r>
                        <a:rPr lang="pt-BR" sz="1800" b="0" i="0" u="none" strike="noStrike" kern="1200" cap="none" spc="0" baseline="0" dirty="0">
                          <a:ln>
                            <a:noFill/>
                          </a:ln>
                          <a:solidFill>
                            <a:srgbClr val="000000"/>
                          </a:solidFill>
                          <a:latin typeface="+mn-lt"/>
                          <a:ea typeface="Microsoft YaHei" pitchFamily="2"/>
                          <a:cs typeface="Mangal" pitchFamily="2"/>
                        </a:rPr>
                        <a:t>Em até um ano, considerando a vigência dos contratos atuais</a:t>
                      </a:r>
                    </a:p>
                  </a:txBody>
                  <a:tcPr/>
                </a:tc>
                <a:tc>
                  <a:txBody>
                    <a:bodyPr/>
                    <a:lstStyle/>
                    <a:p>
                      <a:pPr marL="0" marR="0" lvl="0" indent="0" algn="l" rtl="0" hangingPunct="1">
                        <a:lnSpc>
                          <a:spcPct val="100000"/>
                        </a:lnSpc>
                        <a:spcBef>
                          <a:spcPts val="0"/>
                        </a:spcBef>
                        <a:spcAft>
                          <a:spcPts val="0"/>
                        </a:spcAft>
                        <a:buNone/>
                        <a:tabLst/>
                      </a:pPr>
                      <a:r>
                        <a:rPr lang="pt-BR" sz="1800" b="0" i="0" u="none" strike="noStrike" kern="1200" cap="none" spc="0" baseline="0" dirty="0">
                          <a:ln>
                            <a:noFill/>
                          </a:ln>
                          <a:solidFill>
                            <a:srgbClr val="000000"/>
                          </a:solidFill>
                          <a:latin typeface="+mn-lt"/>
                          <a:ea typeface="Microsoft YaHei" pitchFamily="2"/>
                          <a:cs typeface="Mangal" pitchFamily="2"/>
                        </a:rPr>
                        <a:t>SINFRA e PROGINST</a:t>
                      </a:r>
                    </a:p>
                  </a:txBody>
                  <a:tcPr/>
                </a:tc>
                <a:extLst>
                  <a:ext uri="{0D108BD9-81ED-4DB2-BD59-A6C34878D82A}">
                    <a16:rowId xmlns:a16="http://schemas.microsoft.com/office/drawing/2014/main" val="2966928291"/>
                  </a:ext>
                </a:extLst>
              </a:tr>
              <a:tr h="23853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800" kern="1200" dirty="0">
                          <a:solidFill>
                            <a:schemeClr val="dk1"/>
                          </a:solidFill>
                          <a:effectLst/>
                          <a:latin typeface="+mn-lt"/>
                          <a:ea typeface="+mn-ea"/>
                          <a:cs typeface="+mn-cs"/>
                        </a:rPr>
                        <a:t>Estabelecimento de Termo de Cooperação Técnica com a Superintendência de Segurança da UFPE, de modo a fortalecer a parceria já existente;</a:t>
                      </a:r>
                    </a:p>
                  </a:txBody>
                  <a:tcPr/>
                </a:tc>
                <a:tc>
                  <a:txBody>
                    <a:bodyPr/>
                    <a:lstStyle/>
                    <a:p>
                      <a:r>
                        <a:rPr lang="pt-BR" sz="1800" dirty="0">
                          <a:latin typeface="+mn-lt"/>
                        </a:rPr>
                        <a:t>Vinculado à equipe técnica da </a:t>
                      </a:r>
                      <a:r>
                        <a:rPr lang="pt-BR" sz="1800" dirty="0" err="1">
                          <a:latin typeface="+mn-lt"/>
                        </a:rPr>
                        <a:t>Superint</a:t>
                      </a:r>
                      <a:r>
                        <a:rPr lang="pt-BR" sz="1800" dirty="0">
                          <a:latin typeface="+mn-lt"/>
                        </a:rPr>
                        <a:t>.</a:t>
                      </a:r>
                    </a:p>
                  </a:txBody>
                  <a:tcPr/>
                </a:tc>
                <a:tc>
                  <a:txBody>
                    <a:bodyPr/>
                    <a:lstStyle/>
                    <a:p>
                      <a:r>
                        <a:rPr lang="pt-BR" sz="1800" dirty="0">
                          <a:latin typeface="+mn-lt"/>
                        </a:rPr>
                        <a:t>Gabinete, SINFRA e PROGINST</a:t>
                      </a:r>
                    </a:p>
                  </a:txBody>
                  <a:tcPr/>
                </a:tc>
                <a:extLst>
                  <a:ext uri="{0D108BD9-81ED-4DB2-BD59-A6C34878D82A}">
                    <a16:rowId xmlns:a16="http://schemas.microsoft.com/office/drawing/2014/main" val="2514753205"/>
                  </a:ext>
                </a:extLst>
              </a:tr>
              <a:tr h="604297">
                <a:tc>
                  <a:txBody>
                    <a:bodyPr/>
                    <a:lstStyle/>
                    <a:p>
                      <a:pPr marL="0" marR="0" lvl="0" indent="0" algn="l" defTabSz="914400" rtl="0" eaLnBrk="1" fontAlgn="auto" latinLnBrk="0" hangingPunct="0">
                        <a:lnSpc>
                          <a:spcPct val="100000"/>
                        </a:lnSpc>
                        <a:spcBef>
                          <a:spcPts val="0"/>
                        </a:spcBef>
                        <a:spcAft>
                          <a:spcPts val="0"/>
                        </a:spcAft>
                        <a:buClrTx/>
                        <a:buSzTx/>
                        <a:buFontTx/>
                        <a:buNone/>
                        <a:tabLst/>
                        <a:defRPr/>
                      </a:pPr>
                      <a:r>
                        <a:rPr lang="pt-BR" sz="1800" kern="1200" dirty="0">
                          <a:solidFill>
                            <a:schemeClr val="dk1"/>
                          </a:solidFill>
                          <a:effectLst/>
                          <a:latin typeface="+mn-lt"/>
                          <a:ea typeface="+mn-ea"/>
                          <a:cs typeface="+mn-cs"/>
                        </a:rPr>
                        <a:t> Definição e redefinição de projetos arquitetônicos de modo a reforçar a segurança nos blocos e estudo de projetos de controle eletrônico (e-</a:t>
                      </a:r>
                      <a:r>
                        <a:rPr lang="pt-BR" sz="1800" kern="1200" dirty="0" err="1">
                          <a:solidFill>
                            <a:schemeClr val="dk1"/>
                          </a:solidFill>
                          <a:effectLst/>
                          <a:latin typeface="+mn-lt"/>
                          <a:ea typeface="+mn-ea"/>
                          <a:cs typeface="+mn-cs"/>
                        </a:rPr>
                        <a:t>card</a:t>
                      </a:r>
                      <a:r>
                        <a:rPr lang="pt-BR" sz="1800" kern="1200" dirty="0">
                          <a:solidFill>
                            <a:schemeClr val="dk1"/>
                          </a:solidFill>
                          <a:effectLst/>
                          <a:latin typeface="+mn-lt"/>
                          <a:ea typeface="+mn-ea"/>
                          <a:cs typeface="+mn-cs"/>
                        </a:rPr>
                        <a:t>) de acesso às Unidades;</a:t>
                      </a:r>
                      <a:endParaRPr lang="pt-BR" sz="1800" b="0" i="0" u="none" strike="noStrike" kern="1200" cap="none" dirty="0">
                        <a:ln>
                          <a:noFill/>
                        </a:ln>
                        <a:latin typeface="+mn-lt"/>
                        <a:ea typeface="Microsoft YaHei" pitchFamily="2"/>
                        <a:cs typeface="Mangal" pitchFamily="2"/>
                      </a:endParaRPr>
                    </a:p>
                  </a:txBody>
                  <a:tcPr/>
                </a:tc>
                <a:tc>
                  <a:txBody>
                    <a:bodyPr/>
                    <a:lstStyle/>
                    <a:p>
                      <a:pPr marL="0" marR="0" indent="0" rtl="0" hangingPunct="0">
                        <a:lnSpc>
                          <a:spcPct val="100000"/>
                        </a:lnSpc>
                        <a:spcBef>
                          <a:spcPts val="0"/>
                        </a:spcBef>
                        <a:spcAft>
                          <a:spcPts val="0"/>
                        </a:spcAft>
                        <a:tabLst/>
                      </a:pPr>
                      <a:r>
                        <a:rPr lang="pt-BR" sz="1800" b="0" i="0" u="none" strike="noStrike" kern="1200" cap="none" dirty="0">
                          <a:ln>
                            <a:noFill/>
                          </a:ln>
                          <a:latin typeface="+mn-lt"/>
                          <a:ea typeface="Microsoft YaHei" pitchFamily="2"/>
                          <a:cs typeface="Mangal" pitchFamily="2"/>
                        </a:rPr>
                        <a:t>Vinculado à calendário técnico e previsão orçamentária</a:t>
                      </a:r>
                    </a:p>
                  </a:txBody>
                  <a:tcPr/>
                </a:tc>
                <a:tc>
                  <a:txBody>
                    <a:bodyPr/>
                    <a:lstStyle/>
                    <a:p>
                      <a:pPr marL="0" marR="0" indent="0" rtl="0" hangingPunct="0">
                        <a:lnSpc>
                          <a:spcPct val="100000"/>
                        </a:lnSpc>
                        <a:spcBef>
                          <a:spcPts val="0"/>
                        </a:spcBef>
                        <a:spcAft>
                          <a:spcPts val="0"/>
                        </a:spcAft>
                        <a:tabLst/>
                      </a:pPr>
                      <a:r>
                        <a:rPr lang="pt-BR" sz="1800" b="0" i="0" u="none" strike="noStrike" kern="1200" cap="none" dirty="0">
                          <a:ln>
                            <a:noFill/>
                          </a:ln>
                          <a:latin typeface="+mn-lt"/>
                          <a:ea typeface="Microsoft YaHei" pitchFamily="2"/>
                          <a:cs typeface="Mangal" pitchFamily="2"/>
                        </a:rPr>
                        <a:t>SINFRA e NTI</a:t>
                      </a:r>
                    </a:p>
                  </a:txBody>
                  <a:tcPr/>
                </a:tc>
                <a:extLst>
                  <a:ext uri="{0D108BD9-81ED-4DB2-BD59-A6C34878D82A}">
                    <a16:rowId xmlns:a16="http://schemas.microsoft.com/office/drawing/2014/main" val="1533000605"/>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tab pos="0" algn="l"/>
                        </a:tabLst>
                        <a:defRPr/>
                      </a:pPr>
                      <a:r>
                        <a:rPr lang="pt-BR" sz="1800" kern="1200" dirty="0">
                          <a:solidFill>
                            <a:schemeClr val="dk1"/>
                          </a:solidFill>
                          <a:effectLst/>
                          <a:latin typeface="+mn-lt"/>
                          <a:ea typeface="+mn-ea"/>
                          <a:cs typeface="+mn-cs"/>
                        </a:rPr>
                        <a:t>Realização de pesquisa estruturada, através de questionários eletrônicos, junto à comunidade universitária sobre segurança na UFAL;</a:t>
                      </a:r>
                      <a:endParaRPr lang="pt-BR" sz="1800" b="0" i="0" u="none" strike="noStrike" kern="1200" cap="none" spc="0" baseline="0" dirty="0">
                        <a:ln>
                          <a:noFill/>
                        </a:ln>
                        <a:solidFill>
                          <a:srgbClr val="000000"/>
                        </a:solidFill>
                        <a:latin typeface="+mn-lt"/>
                        <a:ea typeface="Microsoft YaHei" pitchFamily="2"/>
                        <a:cs typeface="Mangal" pitchFamily="2"/>
                      </a:endParaRPr>
                    </a:p>
                  </a:txBody>
                  <a:tcPr/>
                </a:tc>
                <a:tc>
                  <a:txBody>
                    <a:bodyPr/>
                    <a:lstStyle/>
                    <a:p>
                      <a:pPr marL="0" marR="0" indent="0" rtl="0" hangingPunct="0">
                        <a:lnSpc>
                          <a:spcPct val="100000"/>
                        </a:lnSpc>
                        <a:spcBef>
                          <a:spcPts val="0"/>
                        </a:spcBef>
                        <a:spcAft>
                          <a:spcPts val="0"/>
                        </a:spcAft>
                        <a:tabLst/>
                      </a:pPr>
                      <a:r>
                        <a:rPr lang="pt-BR" sz="1800" b="0" i="0" u="none" strike="noStrike" kern="1200" cap="none" dirty="0">
                          <a:ln>
                            <a:noFill/>
                          </a:ln>
                          <a:latin typeface="+mn-lt"/>
                          <a:ea typeface="Microsoft YaHei" pitchFamily="2"/>
                          <a:cs typeface="Mangal" pitchFamily="2"/>
                        </a:rPr>
                        <a:t>Subsidiária à realização do Fórum</a:t>
                      </a:r>
                    </a:p>
                  </a:txBody>
                  <a:tcPr/>
                </a:tc>
                <a:tc>
                  <a:txBody>
                    <a:bodyPr/>
                    <a:lstStyle/>
                    <a:p>
                      <a:pPr marL="0" marR="0" lvl="0" indent="0" rtl="0" hangingPunct="0">
                        <a:lnSpc>
                          <a:spcPct val="100000"/>
                        </a:lnSpc>
                        <a:spcBef>
                          <a:spcPts val="0"/>
                        </a:spcBef>
                        <a:spcAft>
                          <a:spcPts val="0"/>
                        </a:spcAft>
                        <a:buNone/>
                        <a:tabLst/>
                        <a:defRPr sz="1800"/>
                      </a:pPr>
                      <a:r>
                        <a:rPr lang="pt-BR" sz="1800" b="0" i="0" u="none" strike="noStrike" kern="1200" cap="none" dirty="0">
                          <a:ln>
                            <a:noFill/>
                          </a:ln>
                          <a:latin typeface="+mn-lt"/>
                          <a:ea typeface="Microsoft YaHei" pitchFamily="2"/>
                          <a:cs typeface="Mangal" pitchFamily="2"/>
                        </a:rPr>
                        <a:t>GT e NTI</a:t>
                      </a:r>
                    </a:p>
                  </a:txBody>
                  <a:tcPr/>
                </a:tc>
                <a:extLst>
                  <a:ext uri="{0D108BD9-81ED-4DB2-BD59-A6C34878D82A}">
                    <a16:rowId xmlns:a16="http://schemas.microsoft.com/office/drawing/2014/main" val="2605721467"/>
                  </a:ext>
                </a:extLst>
              </a:tr>
            </a:tbl>
          </a:graphicData>
        </a:graphic>
      </p:graphicFrame>
    </p:spTree>
    <p:extLst>
      <p:ext uri="{BB962C8B-B14F-4D97-AF65-F5344CB8AC3E}">
        <p14:creationId xmlns:p14="http://schemas.microsoft.com/office/powerpoint/2010/main" val="9793817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98B921B-C114-4796-9608-10A4A6716294}"/>
              </a:ext>
            </a:extLst>
          </p:cNvPr>
          <p:cNvSpPr>
            <a:spLocks noGrp="1"/>
          </p:cNvSpPr>
          <p:nvPr>
            <p:ph type="title"/>
          </p:nvPr>
        </p:nvSpPr>
        <p:spPr>
          <a:xfrm>
            <a:off x="838200" y="365126"/>
            <a:ext cx="10515600" cy="748058"/>
          </a:xfrm>
        </p:spPr>
        <p:txBody>
          <a:bodyPr>
            <a:normAutofit/>
          </a:bodyPr>
          <a:lstStyle/>
          <a:p>
            <a:pPr algn="ctr"/>
            <a:r>
              <a:rPr lang="pt-BR" sz="3600" dirty="0"/>
              <a:t>AÇÕES DE MÉDIO PRAZO</a:t>
            </a:r>
          </a:p>
        </p:txBody>
      </p:sp>
      <p:graphicFrame>
        <p:nvGraphicFramePr>
          <p:cNvPr id="4" name="Espaço Reservado para Conteúdo 3">
            <a:extLst>
              <a:ext uri="{FF2B5EF4-FFF2-40B4-BE49-F238E27FC236}">
                <a16:creationId xmlns:a16="http://schemas.microsoft.com/office/drawing/2014/main" id="{8FCECFF2-8DE3-4167-BF6A-3DF58CB0BB18}"/>
              </a:ext>
            </a:extLst>
          </p:cNvPr>
          <p:cNvGraphicFramePr>
            <a:graphicFrameLocks noGrp="1"/>
          </p:cNvGraphicFramePr>
          <p:nvPr>
            <p:ph idx="1"/>
            <p:extLst>
              <p:ext uri="{D42A27DB-BD31-4B8C-83A1-F6EECF244321}">
                <p14:modId xmlns:p14="http://schemas.microsoft.com/office/powerpoint/2010/main" val="2896248339"/>
              </p:ext>
            </p:extLst>
          </p:nvPr>
        </p:nvGraphicFramePr>
        <p:xfrm>
          <a:off x="838200" y="936929"/>
          <a:ext cx="9803295" cy="5128591"/>
        </p:xfrm>
        <a:graphic>
          <a:graphicData uri="http://schemas.openxmlformats.org/drawingml/2006/table">
            <a:tbl>
              <a:tblPr firstRow="1" bandRow="1">
                <a:tableStyleId>{5C22544A-7EE6-4342-B048-85BDC9FD1C3A}</a:tableStyleId>
              </a:tblPr>
              <a:tblGrid>
                <a:gridCol w="6636026">
                  <a:extLst>
                    <a:ext uri="{9D8B030D-6E8A-4147-A177-3AD203B41FA5}">
                      <a16:colId xmlns:a16="http://schemas.microsoft.com/office/drawing/2014/main" val="71450167"/>
                    </a:ext>
                  </a:extLst>
                </a:gridCol>
                <a:gridCol w="1563757">
                  <a:extLst>
                    <a:ext uri="{9D8B030D-6E8A-4147-A177-3AD203B41FA5}">
                      <a16:colId xmlns:a16="http://schemas.microsoft.com/office/drawing/2014/main" val="4088828070"/>
                    </a:ext>
                  </a:extLst>
                </a:gridCol>
                <a:gridCol w="1603512">
                  <a:extLst>
                    <a:ext uri="{9D8B030D-6E8A-4147-A177-3AD203B41FA5}">
                      <a16:colId xmlns:a16="http://schemas.microsoft.com/office/drawing/2014/main" val="1293880879"/>
                    </a:ext>
                  </a:extLst>
                </a:gridCol>
              </a:tblGrid>
              <a:tr h="648031">
                <a:tc>
                  <a:txBody>
                    <a:bodyPr/>
                    <a:lstStyle/>
                    <a:p>
                      <a:pPr algn="ctr"/>
                      <a:r>
                        <a:rPr lang="pt-BR" dirty="0"/>
                        <a:t>AÇÃO</a:t>
                      </a:r>
                    </a:p>
                  </a:txBody>
                  <a:tcPr/>
                </a:tc>
                <a:tc>
                  <a:txBody>
                    <a:bodyPr/>
                    <a:lstStyle/>
                    <a:p>
                      <a:pPr algn="ctr"/>
                      <a:r>
                        <a:rPr lang="pt-BR" dirty="0"/>
                        <a:t>PRAZO</a:t>
                      </a:r>
                    </a:p>
                  </a:txBody>
                  <a:tcPr/>
                </a:tc>
                <a:tc>
                  <a:txBody>
                    <a:bodyPr/>
                    <a:lstStyle/>
                    <a:p>
                      <a:pPr algn="ctr"/>
                      <a:r>
                        <a:rPr lang="pt-BR" sz="1600" dirty="0"/>
                        <a:t>RESPONSÁVEIS/ENVOLVIDOS</a:t>
                      </a:r>
                    </a:p>
                  </a:txBody>
                  <a:tcPr/>
                </a:tc>
                <a:extLst>
                  <a:ext uri="{0D108BD9-81ED-4DB2-BD59-A6C34878D82A}">
                    <a16:rowId xmlns:a16="http://schemas.microsoft.com/office/drawing/2014/main" val="2221644276"/>
                  </a:ext>
                </a:extLst>
              </a:tr>
              <a:tr h="609157">
                <a:tc>
                  <a:txBody>
                    <a:bodyPr/>
                    <a:lstStyle/>
                    <a:p>
                      <a:r>
                        <a:rPr lang="pt-BR" sz="1800" kern="1200" dirty="0">
                          <a:solidFill>
                            <a:schemeClr val="tx1"/>
                          </a:solidFill>
                          <a:effectLst/>
                          <a:latin typeface="+mn-lt"/>
                          <a:ea typeface="+mn-ea"/>
                          <a:cs typeface="+mn-cs"/>
                        </a:rPr>
                        <a:t>Apresentação de projeto ao FECOEP (Fundo Estadual de Combate e Erradicação da Pobreza) para instituição de centro de extensão e articulação social com o objetivo de desenvolver projetos com a sociedade, os movimentos sociais e a comunidade do entorno, prevendo a utilização de áreas da UFAL para desenvolvimento de hortas comunitárias, farmácias orgânicas e reflorestamento;</a:t>
                      </a:r>
                      <a:endParaRPr lang="pt-BR" sz="1800" b="1" kern="1200" dirty="0">
                        <a:solidFill>
                          <a:schemeClr val="tx1"/>
                        </a:solidFill>
                        <a:effectLst/>
                        <a:latin typeface="+mn-lt"/>
                        <a:ea typeface="+mn-ea"/>
                        <a:cs typeface="+mn-cs"/>
                      </a:endParaRPr>
                    </a:p>
                  </a:txBody>
                  <a:tcPr/>
                </a:tc>
                <a:tc>
                  <a:txBody>
                    <a:bodyPr/>
                    <a:lstStyle/>
                    <a:p>
                      <a:r>
                        <a:rPr lang="pt-BR" sz="1800" dirty="0"/>
                        <a:t>Nas próximas reuniões ordinárias do Conselho do FECOEP</a:t>
                      </a:r>
                    </a:p>
                  </a:txBody>
                  <a:tcPr/>
                </a:tc>
                <a:tc>
                  <a:txBody>
                    <a:bodyPr/>
                    <a:lstStyle/>
                    <a:p>
                      <a:r>
                        <a:rPr lang="pt-BR" sz="1800" dirty="0"/>
                        <a:t>Gabinete, PROEX, SINFRA e PROGINST</a:t>
                      </a:r>
                    </a:p>
                  </a:txBody>
                  <a:tcPr/>
                </a:tc>
                <a:extLst>
                  <a:ext uri="{0D108BD9-81ED-4DB2-BD59-A6C34878D82A}">
                    <a16:rowId xmlns:a16="http://schemas.microsoft.com/office/drawing/2014/main" val="2966928291"/>
                  </a:ext>
                </a:extLst>
              </a:tr>
              <a:tr h="23853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800" kern="1200" dirty="0">
                          <a:solidFill>
                            <a:schemeClr val="dk1"/>
                          </a:solidFill>
                          <a:effectLst/>
                          <a:latin typeface="+mn-lt"/>
                          <a:ea typeface="+mn-ea"/>
                          <a:cs typeface="+mn-cs"/>
                        </a:rPr>
                        <a:t> Realização do Fórum de Segurança Institucional com a comunidade universitária em todos os </a:t>
                      </a:r>
                      <a:r>
                        <a:rPr lang="pt-BR" sz="1800" i="1" kern="1200" dirty="0">
                          <a:solidFill>
                            <a:schemeClr val="dk1"/>
                          </a:solidFill>
                          <a:effectLst/>
                          <a:latin typeface="+mn-lt"/>
                          <a:ea typeface="+mn-ea"/>
                          <a:cs typeface="+mn-cs"/>
                        </a:rPr>
                        <a:t>Campi</a:t>
                      </a:r>
                      <a:r>
                        <a:rPr lang="pt-BR" sz="1800" kern="1200" dirty="0">
                          <a:solidFill>
                            <a:schemeClr val="dk1"/>
                          </a:solidFill>
                          <a:effectLst/>
                          <a:latin typeface="+mn-lt"/>
                          <a:ea typeface="+mn-ea"/>
                          <a:cs typeface="+mn-cs"/>
                        </a:rPr>
                        <a:t> contando com a participação de especialistas e conselheiros para pensar a proposta de Política de Segurança da UFAL a ser apreciada pelo CONSUNI</a:t>
                      </a:r>
                      <a:endParaRPr lang="pt-BR" sz="1800" dirty="0"/>
                    </a:p>
                  </a:txBody>
                  <a:tcPr/>
                </a:tc>
                <a:tc>
                  <a:txBody>
                    <a:bodyPr/>
                    <a:lstStyle/>
                    <a:p>
                      <a:r>
                        <a:rPr lang="pt-BR" sz="1800" dirty="0"/>
                        <a:t>Início </a:t>
                      </a:r>
                      <a:r>
                        <a:rPr lang="pt-BR" sz="1800" kern="1200" dirty="0">
                          <a:solidFill>
                            <a:schemeClr val="dk1"/>
                          </a:solidFill>
                          <a:effectLst/>
                          <a:latin typeface="+mn-lt"/>
                          <a:ea typeface="+mn-ea"/>
                          <a:cs typeface="+mn-cs"/>
                        </a:rPr>
                        <a:t>no mês de maio de 2018</a:t>
                      </a:r>
                      <a:endParaRPr lang="pt-BR" sz="1800" dirty="0"/>
                    </a:p>
                  </a:txBody>
                  <a:tcPr/>
                </a:tc>
                <a:tc>
                  <a:txBody>
                    <a:bodyPr/>
                    <a:lstStyle/>
                    <a:p>
                      <a:r>
                        <a:rPr lang="pt-BR" sz="1800" dirty="0"/>
                        <a:t>GT, AEDHESPE e CONSUNI</a:t>
                      </a:r>
                    </a:p>
                  </a:txBody>
                  <a:tcPr/>
                </a:tc>
                <a:extLst>
                  <a:ext uri="{0D108BD9-81ED-4DB2-BD59-A6C34878D82A}">
                    <a16:rowId xmlns:a16="http://schemas.microsoft.com/office/drawing/2014/main" val="2514753205"/>
                  </a:ext>
                </a:extLst>
              </a:tr>
              <a:tr h="60429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800" kern="1200" dirty="0">
                          <a:solidFill>
                            <a:schemeClr val="dk1"/>
                          </a:solidFill>
                          <a:effectLst/>
                          <a:latin typeface="+mn-lt"/>
                          <a:ea typeface="+mn-ea"/>
                          <a:cs typeface="+mn-cs"/>
                        </a:rPr>
                        <a:t>Discussão e aprovação da </a:t>
                      </a:r>
                      <a:r>
                        <a:rPr lang="pt-BR" sz="1800" b="1" kern="1200" dirty="0">
                          <a:solidFill>
                            <a:schemeClr val="dk1"/>
                          </a:solidFill>
                          <a:effectLst/>
                          <a:latin typeface="+mn-lt"/>
                          <a:ea typeface="+mn-ea"/>
                          <a:cs typeface="+mn-cs"/>
                        </a:rPr>
                        <a:t>Política de Segurança Institucional pelo CONSUNI;</a:t>
                      </a:r>
                      <a:endParaRPr lang="pt-BR" sz="1800" dirty="0"/>
                    </a:p>
                  </a:txBody>
                  <a:tcPr/>
                </a:tc>
                <a:tc>
                  <a:txBody>
                    <a:bodyPr/>
                    <a:lstStyle/>
                    <a:p>
                      <a:r>
                        <a:rPr lang="pt-BR" sz="1800" dirty="0"/>
                        <a:t>Calendário do CONSUNI</a:t>
                      </a:r>
                    </a:p>
                  </a:txBody>
                  <a:tcPr/>
                </a:tc>
                <a:tc>
                  <a:txBody>
                    <a:bodyPr/>
                    <a:lstStyle/>
                    <a:p>
                      <a:r>
                        <a:rPr lang="pt-BR" sz="1800" dirty="0"/>
                        <a:t>CONSUNI</a:t>
                      </a:r>
                    </a:p>
                  </a:txBody>
                  <a:tcPr/>
                </a:tc>
                <a:extLst>
                  <a:ext uri="{0D108BD9-81ED-4DB2-BD59-A6C34878D82A}">
                    <a16:rowId xmlns:a16="http://schemas.microsoft.com/office/drawing/2014/main" val="1533000605"/>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800" kern="1200" dirty="0">
                          <a:solidFill>
                            <a:schemeClr val="dk1"/>
                          </a:solidFill>
                          <a:effectLst/>
                          <a:latin typeface="+mn-lt"/>
                          <a:ea typeface="+mn-ea"/>
                          <a:cs typeface="+mn-cs"/>
                        </a:rPr>
                        <a:t>Construção do </a:t>
                      </a:r>
                      <a:r>
                        <a:rPr lang="pt-BR" sz="1800" b="1" kern="1200" dirty="0">
                          <a:solidFill>
                            <a:schemeClr val="dk1"/>
                          </a:solidFill>
                          <a:effectLst/>
                          <a:latin typeface="+mn-lt"/>
                          <a:ea typeface="+mn-ea"/>
                          <a:cs typeface="+mn-cs"/>
                        </a:rPr>
                        <a:t>Plano de Segurança da UFAL</a:t>
                      </a:r>
                      <a:r>
                        <a:rPr lang="pt-BR" sz="1800" kern="1200" dirty="0">
                          <a:solidFill>
                            <a:schemeClr val="dk1"/>
                          </a:solidFill>
                          <a:effectLst/>
                          <a:latin typeface="+mn-lt"/>
                          <a:ea typeface="+mn-ea"/>
                          <a:cs typeface="+mn-cs"/>
                        </a:rPr>
                        <a:t>;</a:t>
                      </a:r>
                      <a:r>
                        <a:rPr lang="pt-BR" sz="1800" dirty="0">
                          <a:effectLst/>
                        </a:rPr>
                        <a:t> </a:t>
                      </a:r>
                      <a:endParaRPr lang="pt-BR" sz="1800" dirty="0"/>
                    </a:p>
                  </a:txBody>
                  <a:tcPr/>
                </a:tc>
                <a:tc>
                  <a:txBody>
                    <a:bodyPr/>
                    <a:lstStyle/>
                    <a:p>
                      <a:r>
                        <a:rPr lang="pt-BR" sz="1800" dirty="0"/>
                        <a:t>Em paralelo ao Fórum e ao CONSUNI</a:t>
                      </a:r>
                    </a:p>
                  </a:txBody>
                  <a:tcPr/>
                </a:tc>
                <a:tc>
                  <a:txBody>
                    <a:bodyPr/>
                    <a:lstStyle/>
                    <a:p>
                      <a:endParaRPr lang="pt-BR" sz="1800" dirty="0"/>
                    </a:p>
                  </a:txBody>
                  <a:tcPr/>
                </a:tc>
                <a:extLst>
                  <a:ext uri="{0D108BD9-81ED-4DB2-BD59-A6C34878D82A}">
                    <a16:rowId xmlns:a16="http://schemas.microsoft.com/office/drawing/2014/main" val="2605721467"/>
                  </a:ext>
                </a:extLst>
              </a:tr>
            </a:tbl>
          </a:graphicData>
        </a:graphic>
      </p:graphicFrame>
    </p:spTree>
    <p:extLst>
      <p:ext uri="{BB962C8B-B14F-4D97-AF65-F5344CB8AC3E}">
        <p14:creationId xmlns:p14="http://schemas.microsoft.com/office/powerpoint/2010/main" val="36707132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98B921B-C114-4796-9608-10A4A6716294}"/>
              </a:ext>
            </a:extLst>
          </p:cNvPr>
          <p:cNvSpPr>
            <a:spLocks noGrp="1"/>
          </p:cNvSpPr>
          <p:nvPr>
            <p:ph type="title"/>
          </p:nvPr>
        </p:nvSpPr>
        <p:spPr>
          <a:xfrm>
            <a:off x="838200" y="365126"/>
            <a:ext cx="10515600" cy="748058"/>
          </a:xfrm>
        </p:spPr>
        <p:txBody>
          <a:bodyPr>
            <a:normAutofit/>
          </a:bodyPr>
          <a:lstStyle/>
          <a:p>
            <a:pPr algn="ctr"/>
            <a:r>
              <a:rPr lang="pt-BR" sz="3600" dirty="0"/>
              <a:t>AÇÕES DE MÉDIO PRAZO</a:t>
            </a:r>
          </a:p>
        </p:txBody>
      </p:sp>
      <p:graphicFrame>
        <p:nvGraphicFramePr>
          <p:cNvPr id="4" name="Espaço Reservado para Conteúdo 3">
            <a:extLst>
              <a:ext uri="{FF2B5EF4-FFF2-40B4-BE49-F238E27FC236}">
                <a16:creationId xmlns:a16="http://schemas.microsoft.com/office/drawing/2014/main" id="{8FCECFF2-8DE3-4167-BF6A-3DF58CB0BB18}"/>
              </a:ext>
            </a:extLst>
          </p:cNvPr>
          <p:cNvGraphicFramePr>
            <a:graphicFrameLocks noGrp="1"/>
          </p:cNvGraphicFramePr>
          <p:nvPr>
            <p:ph idx="1"/>
            <p:extLst>
              <p:ext uri="{D42A27DB-BD31-4B8C-83A1-F6EECF244321}">
                <p14:modId xmlns:p14="http://schemas.microsoft.com/office/powerpoint/2010/main" val="3397334289"/>
              </p:ext>
            </p:extLst>
          </p:nvPr>
        </p:nvGraphicFramePr>
        <p:xfrm>
          <a:off x="838200" y="936929"/>
          <a:ext cx="9803295" cy="5402911"/>
        </p:xfrm>
        <a:graphic>
          <a:graphicData uri="http://schemas.openxmlformats.org/drawingml/2006/table">
            <a:tbl>
              <a:tblPr firstRow="1" bandRow="1">
                <a:tableStyleId>{5C22544A-7EE6-4342-B048-85BDC9FD1C3A}</a:tableStyleId>
              </a:tblPr>
              <a:tblGrid>
                <a:gridCol w="6636026">
                  <a:extLst>
                    <a:ext uri="{9D8B030D-6E8A-4147-A177-3AD203B41FA5}">
                      <a16:colId xmlns:a16="http://schemas.microsoft.com/office/drawing/2014/main" val="71450167"/>
                    </a:ext>
                  </a:extLst>
                </a:gridCol>
                <a:gridCol w="1563757">
                  <a:extLst>
                    <a:ext uri="{9D8B030D-6E8A-4147-A177-3AD203B41FA5}">
                      <a16:colId xmlns:a16="http://schemas.microsoft.com/office/drawing/2014/main" val="4088828070"/>
                    </a:ext>
                  </a:extLst>
                </a:gridCol>
                <a:gridCol w="1603512">
                  <a:extLst>
                    <a:ext uri="{9D8B030D-6E8A-4147-A177-3AD203B41FA5}">
                      <a16:colId xmlns:a16="http://schemas.microsoft.com/office/drawing/2014/main" val="1293880879"/>
                    </a:ext>
                  </a:extLst>
                </a:gridCol>
              </a:tblGrid>
              <a:tr h="648031">
                <a:tc>
                  <a:txBody>
                    <a:bodyPr/>
                    <a:lstStyle/>
                    <a:p>
                      <a:pPr algn="ctr"/>
                      <a:r>
                        <a:rPr lang="pt-BR" dirty="0"/>
                        <a:t>AÇÃO</a:t>
                      </a:r>
                    </a:p>
                  </a:txBody>
                  <a:tcPr/>
                </a:tc>
                <a:tc>
                  <a:txBody>
                    <a:bodyPr/>
                    <a:lstStyle/>
                    <a:p>
                      <a:pPr algn="ctr"/>
                      <a:r>
                        <a:rPr lang="pt-BR" dirty="0"/>
                        <a:t>PRAZO</a:t>
                      </a:r>
                    </a:p>
                  </a:txBody>
                  <a:tcPr/>
                </a:tc>
                <a:tc>
                  <a:txBody>
                    <a:bodyPr/>
                    <a:lstStyle/>
                    <a:p>
                      <a:pPr algn="ctr"/>
                      <a:r>
                        <a:rPr lang="pt-BR" sz="1600" dirty="0"/>
                        <a:t>RESPONSÁVEIS/ENVOLVIDOS</a:t>
                      </a:r>
                    </a:p>
                  </a:txBody>
                  <a:tcPr/>
                </a:tc>
                <a:extLst>
                  <a:ext uri="{0D108BD9-81ED-4DB2-BD59-A6C34878D82A}">
                    <a16:rowId xmlns:a16="http://schemas.microsoft.com/office/drawing/2014/main" val="2221644276"/>
                  </a:ext>
                </a:extLst>
              </a:tr>
              <a:tr h="6091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800" b="1" kern="1200" dirty="0">
                          <a:solidFill>
                            <a:schemeClr val="dk1"/>
                          </a:solidFill>
                          <a:effectLst/>
                          <a:latin typeface="+mn-lt"/>
                          <a:ea typeface="+mn-ea"/>
                          <a:cs typeface="+mn-cs"/>
                        </a:rPr>
                        <a:t>Celebração de acordo de cooperação técnica com a secretaria de segurança (SESP) para estabelecer relação institucional que visa contribuir para ampliar a segurança nos campi: </a:t>
                      </a:r>
                      <a:endParaRPr lang="pt-BR" b="1" dirty="0"/>
                    </a:p>
                  </a:txBody>
                  <a:tcPr/>
                </a:tc>
                <a:tc rowSpan="4">
                  <a:txBody>
                    <a:bodyPr/>
                    <a:lstStyle/>
                    <a:p>
                      <a:r>
                        <a:rPr lang="pt-BR" dirty="0"/>
                        <a:t>Em tratativas com a SESP</a:t>
                      </a:r>
                    </a:p>
                  </a:txBody>
                  <a:tcPr/>
                </a:tc>
                <a:tc rowSpan="4">
                  <a:txBody>
                    <a:bodyPr/>
                    <a:lstStyle/>
                    <a:p>
                      <a:r>
                        <a:rPr lang="pt-BR" dirty="0"/>
                        <a:t>Gabinete e PROGINST</a:t>
                      </a:r>
                    </a:p>
                  </a:txBody>
                  <a:tcPr/>
                </a:tc>
                <a:extLst>
                  <a:ext uri="{0D108BD9-81ED-4DB2-BD59-A6C34878D82A}">
                    <a16:rowId xmlns:a16="http://schemas.microsoft.com/office/drawing/2014/main" val="2966928291"/>
                  </a:ext>
                </a:extLst>
              </a:tr>
              <a:tr h="23853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800" kern="1200" baseline="0" dirty="0">
                          <a:solidFill>
                            <a:schemeClr val="dk1"/>
                          </a:solidFill>
                          <a:effectLst/>
                          <a:latin typeface="+mn-lt"/>
                          <a:ea typeface="+mn-ea"/>
                          <a:cs typeface="+mn-cs"/>
                        </a:rPr>
                        <a:t>1 - </a:t>
                      </a:r>
                      <a:r>
                        <a:rPr lang="pt-BR" sz="1800" kern="1200" dirty="0">
                          <a:solidFill>
                            <a:schemeClr val="dk1"/>
                          </a:solidFill>
                          <a:effectLst/>
                          <a:latin typeface="+mn-lt"/>
                          <a:ea typeface="+mn-ea"/>
                          <a:cs typeface="+mn-cs"/>
                        </a:rPr>
                        <a:t>Através de cooperação técnica entre as instituições para o aperfeiçoamento do modelo de segurança adotado pela universidade e das suas ações;</a:t>
                      </a:r>
                    </a:p>
                  </a:txBody>
                  <a:tcPr/>
                </a:tc>
                <a:tc vMerge="1">
                  <a:txBody>
                    <a:bodyPr/>
                    <a:lstStyle/>
                    <a:p>
                      <a:endParaRPr lang="pt-BR" dirty="0"/>
                    </a:p>
                  </a:txBody>
                  <a:tcPr/>
                </a:tc>
                <a:tc vMerge="1">
                  <a:txBody>
                    <a:bodyPr/>
                    <a:lstStyle/>
                    <a:p>
                      <a:endParaRPr lang="pt-BR" dirty="0"/>
                    </a:p>
                  </a:txBody>
                  <a:tcPr/>
                </a:tc>
                <a:extLst>
                  <a:ext uri="{0D108BD9-81ED-4DB2-BD59-A6C34878D82A}">
                    <a16:rowId xmlns:a16="http://schemas.microsoft.com/office/drawing/2014/main" val="2514753205"/>
                  </a:ext>
                </a:extLst>
              </a:tr>
              <a:tr h="60429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800" kern="1200" baseline="0" dirty="0">
                          <a:solidFill>
                            <a:schemeClr val="dk1"/>
                          </a:solidFill>
                          <a:effectLst/>
                          <a:latin typeface="+mn-lt"/>
                          <a:ea typeface="+mn-ea"/>
                          <a:cs typeface="+mn-cs"/>
                        </a:rPr>
                        <a:t>2 - </a:t>
                      </a:r>
                      <a:r>
                        <a:rPr lang="pt-BR" sz="1800" kern="1200" dirty="0">
                          <a:solidFill>
                            <a:schemeClr val="dk1"/>
                          </a:solidFill>
                          <a:effectLst/>
                          <a:latin typeface="+mn-lt"/>
                          <a:ea typeface="+mn-ea"/>
                          <a:cs typeface="+mn-cs"/>
                        </a:rPr>
                        <a:t>Com reforço do policiamento no entorno dos campi reformulado e intensificado por tempo indeterminado, utilizando-se da expertise e capacidade técnica das equipes da polícia, para aperfeiçoamento desse modelo;</a:t>
                      </a:r>
                    </a:p>
                  </a:txBody>
                  <a:tcPr/>
                </a:tc>
                <a:tc vMerge="1">
                  <a:txBody>
                    <a:bodyPr/>
                    <a:lstStyle/>
                    <a:p>
                      <a:endParaRPr lang="pt-BR" dirty="0"/>
                    </a:p>
                  </a:txBody>
                  <a:tcPr/>
                </a:tc>
                <a:tc vMerge="1">
                  <a:txBody>
                    <a:bodyPr/>
                    <a:lstStyle/>
                    <a:p>
                      <a:endParaRPr lang="pt-BR" dirty="0"/>
                    </a:p>
                  </a:txBody>
                  <a:tcPr/>
                </a:tc>
                <a:extLst>
                  <a:ext uri="{0D108BD9-81ED-4DB2-BD59-A6C34878D82A}">
                    <a16:rowId xmlns:a16="http://schemas.microsoft.com/office/drawing/2014/main" val="1533000605"/>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800" kern="1200" baseline="0" dirty="0">
                          <a:solidFill>
                            <a:schemeClr val="dk1"/>
                          </a:solidFill>
                          <a:effectLst/>
                          <a:latin typeface="+mn-lt"/>
                          <a:ea typeface="+mn-ea"/>
                          <a:cs typeface="+mn-cs"/>
                        </a:rPr>
                        <a:t>3 - </a:t>
                      </a:r>
                      <a:r>
                        <a:rPr lang="pt-BR" sz="1800" kern="1200" dirty="0">
                          <a:solidFill>
                            <a:schemeClr val="dk1"/>
                          </a:solidFill>
                          <a:effectLst/>
                          <a:latin typeface="+mn-lt"/>
                          <a:ea typeface="+mn-ea"/>
                          <a:cs typeface="+mn-cs"/>
                        </a:rPr>
                        <a:t>A UFAL deverá continuar com o modelo autônomo e próprio de segurança, contando com o apoio subsidiário da segurança pública quando for da necessidade e do interesse da comunidade universitária, com o compartilhamento de imagens geradas pelas câmaras da UFAL, para monitoramento pelo setor de inteligência. Isto ajudará a prevenir crimes e auxiliar em sua investigação;</a:t>
                      </a:r>
                    </a:p>
                  </a:txBody>
                  <a:tcPr/>
                </a:tc>
                <a:tc vMerge="1">
                  <a:txBody>
                    <a:bodyPr/>
                    <a:lstStyle/>
                    <a:p>
                      <a:endParaRPr lang="pt-BR" dirty="0"/>
                    </a:p>
                  </a:txBody>
                  <a:tcPr/>
                </a:tc>
                <a:tc vMerge="1">
                  <a:txBody>
                    <a:bodyPr/>
                    <a:lstStyle/>
                    <a:p>
                      <a:endParaRPr lang="pt-BR" dirty="0"/>
                    </a:p>
                  </a:txBody>
                  <a:tcPr/>
                </a:tc>
                <a:extLst>
                  <a:ext uri="{0D108BD9-81ED-4DB2-BD59-A6C34878D82A}">
                    <a16:rowId xmlns:a16="http://schemas.microsoft.com/office/drawing/2014/main" val="2605721467"/>
                  </a:ext>
                </a:extLst>
              </a:tr>
            </a:tbl>
          </a:graphicData>
        </a:graphic>
      </p:graphicFrame>
    </p:spTree>
    <p:extLst>
      <p:ext uri="{BB962C8B-B14F-4D97-AF65-F5344CB8AC3E}">
        <p14:creationId xmlns:p14="http://schemas.microsoft.com/office/powerpoint/2010/main" val="20153914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98B921B-C114-4796-9608-10A4A6716294}"/>
              </a:ext>
            </a:extLst>
          </p:cNvPr>
          <p:cNvSpPr>
            <a:spLocks noGrp="1"/>
          </p:cNvSpPr>
          <p:nvPr>
            <p:ph type="title"/>
          </p:nvPr>
        </p:nvSpPr>
        <p:spPr>
          <a:xfrm>
            <a:off x="838200" y="365126"/>
            <a:ext cx="10515600" cy="748058"/>
          </a:xfrm>
        </p:spPr>
        <p:txBody>
          <a:bodyPr>
            <a:normAutofit/>
          </a:bodyPr>
          <a:lstStyle/>
          <a:p>
            <a:pPr algn="ctr"/>
            <a:r>
              <a:rPr lang="pt-BR" sz="3600" dirty="0"/>
              <a:t>AÇÕES DE MÉDIO PRAZO</a:t>
            </a:r>
          </a:p>
        </p:txBody>
      </p:sp>
      <p:graphicFrame>
        <p:nvGraphicFramePr>
          <p:cNvPr id="4" name="Espaço Reservado para Conteúdo 3">
            <a:extLst>
              <a:ext uri="{FF2B5EF4-FFF2-40B4-BE49-F238E27FC236}">
                <a16:creationId xmlns:a16="http://schemas.microsoft.com/office/drawing/2014/main" id="{8FCECFF2-8DE3-4167-BF6A-3DF58CB0BB18}"/>
              </a:ext>
            </a:extLst>
          </p:cNvPr>
          <p:cNvGraphicFramePr>
            <a:graphicFrameLocks noGrp="1"/>
          </p:cNvGraphicFramePr>
          <p:nvPr>
            <p:ph idx="1"/>
            <p:extLst>
              <p:ext uri="{D42A27DB-BD31-4B8C-83A1-F6EECF244321}">
                <p14:modId xmlns:p14="http://schemas.microsoft.com/office/powerpoint/2010/main" val="2840897120"/>
              </p:ext>
            </p:extLst>
          </p:nvPr>
        </p:nvGraphicFramePr>
        <p:xfrm>
          <a:off x="838200" y="936929"/>
          <a:ext cx="9803295" cy="5128591"/>
        </p:xfrm>
        <a:graphic>
          <a:graphicData uri="http://schemas.openxmlformats.org/drawingml/2006/table">
            <a:tbl>
              <a:tblPr firstRow="1" bandRow="1">
                <a:tableStyleId>{5C22544A-7EE6-4342-B048-85BDC9FD1C3A}</a:tableStyleId>
              </a:tblPr>
              <a:tblGrid>
                <a:gridCol w="6636026">
                  <a:extLst>
                    <a:ext uri="{9D8B030D-6E8A-4147-A177-3AD203B41FA5}">
                      <a16:colId xmlns:a16="http://schemas.microsoft.com/office/drawing/2014/main" val="71450167"/>
                    </a:ext>
                  </a:extLst>
                </a:gridCol>
                <a:gridCol w="1563757">
                  <a:extLst>
                    <a:ext uri="{9D8B030D-6E8A-4147-A177-3AD203B41FA5}">
                      <a16:colId xmlns:a16="http://schemas.microsoft.com/office/drawing/2014/main" val="4088828070"/>
                    </a:ext>
                  </a:extLst>
                </a:gridCol>
                <a:gridCol w="1603512">
                  <a:extLst>
                    <a:ext uri="{9D8B030D-6E8A-4147-A177-3AD203B41FA5}">
                      <a16:colId xmlns:a16="http://schemas.microsoft.com/office/drawing/2014/main" val="1293880879"/>
                    </a:ext>
                  </a:extLst>
                </a:gridCol>
              </a:tblGrid>
              <a:tr h="648031">
                <a:tc>
                  <a:txBody>
                    <a:bodyPr/>
                    <a:lstStyle/>
                    <a:p>
                      <a:pPr algn="ctr"/>
                      <a:r>
                        <a:rPr lang="pt-BR" dirty="0"/>
                        <a:t>AÇÃO</a:t>
                      </a:r>
                    </a:p>
                  </a:txBody>
                  <a:tcPr/>
                </a:tc>
                <a:tc>
                  <a:txBody>
                    <a:bodyPr/>
                    <a:lstStyle/>
                    <a:p>
                      <a:pPr algn="ctr"/>
                      <a:r>
                        <a:rPr lang="pt-BR" dirty="0"/>
                        <a:t>PRAZO</a:t>
                      </a:r>
                    </a:p>
                  </a:txBody>
                  <a:tcPr/>
                </a:tc>
                <a:tc>
                  <a:txBody>
                    <a:bodyPr/>
                    <a:lstStyle/>
                    <a:p>
                      <a:pPr algn="ctr"/>
                      <a:r>
                        <a:rPr lang="pt-BR" sz="1600" dirty="0"/>
                        <a:t>RESPONSÁVEIS/ENVOLVIDOS</a:t>
                      </a:r>
                    </a:p>
                  </a:txBody>
                  <a:tcPr/>
                </a:tc>
                <a:extLst>
                  <a:ext uri="{0D108BD9-81ED-4DB2-BD59-A6C34878D82A}">
                    <a16:rowId xmlns:a16="http://schemas.microsoft.com/office/drawing/2014/main" val="2221644276"/>
                  </a:ext>
                </a:extLst>
              </a:tr>
              <a:tr h="609157">
                <a:tc>
                  <a:txBody>
                    <a:bodyPr/>
                    <a:lstStyle/>
                    <a:p>
                      <a:r>
                        <a:rPr lang="pt-BR" sz="1800" kern="1200" dirty="0">
                          <a:solidFill>
                            <a:schemeClr val="dk1"/>
                          </a:solidFill>
                          <a:effectLst/>
                          <a:latin typeface="+mn-lt"/>
                          <a:ea typeface="+mn-ea"/>
                          <a:cs typeface="+mn-cs"/>
                        </a:rPr>
                        <a:t>4 - A UFAL deverá oferecer apoio técnico à SESP, em temas de seu interesse, para a promoção da pesquisa científica e de atividades de Tecnologia da Informação, bem como para a elaboração de programas e projetos relativos a seu desenvolvimento institucional com ações nas áreas de ensino, pesquisa e extensão;</a:t>
                      </a:r>
                    </a:p>
                  </a:txBody>
                  <a:tcPr/>
                </a:tc>
                <a:tc rowSpan="4">
                  <a:txBody>
                    <a:bodyPr/>
                    <a:lstStyle/>
                    <a:p>
                      <a:r>
                        <a:rPr lang="pt-BR" dirty="0"/>
                        <a:t>Em tratativas com a SESP</a:t>
                      </a:r>
                    </a:p>
                  </a:txBody>
                  <a:tcPr/>
                </a:tc>
                <a:tc rowSpan="4">
                  <a:txBody>
                    <a:bodyPr/>
                    <a:lstStyle/>
                    <a:p>
                      <a:r>
                        <a:rPr lang="pt-BR" dirty="0"/>
                        <a:t>Gabinete e PROGINST</a:t>
                      </a:r>
                    </a:p>
                  </a:txBody>
                  <a:tcPr/>
                </a:tc>
                <a:extLst>
                  <a:ext uri="{0D108BD9-81ED-4DB2-BD59-A6C34878D82A}">
                    <a16:rowId xmlns:a16="http://schemas.microsoft.com/office/drawing/2014/main" val="2966928291"/>
                  </a:ext>
                </a:extLst>
              </a:tr>
              <a:tr h="238537">
                <a:tc>
                  <a:txBody>
                    <a:bodyPr/>
                    <a:lstStyle/>
                    <a:p>
                      <a:r>
                        <a:rPr lang="pt-BR" sz="1800" kern="1200" dirty="0">
                          <a:solidFill>
                            <a:schemeClr val="dk1"/>
                          </a:solidFill>
                          <a:effectLst/>
                          <a:latin typeface="+mn-lt"/>
                          <a:ea typeface="+mn-ea"/>
                          <a:cs typeface="+mn-cs"/>
                        </a:rPr>
                        <a:t>5</a:t>
                      </a:r>
                      <a:r>
                        <a:rPr lang="pt-BR" sz="1800" kern="1200" baseline="0" dirty="0">
                          <a:solidFill>
                            <a:schemeClr val="dk1"/>
                          </a:solidFill>
                          <a:effectLst/>
                          <a:latin typeface="+mn-lt"/>
                          <a:ea typeface="+mn-ea"/>
                          <a:cs typeface="+mn-cs"/>
                        </a:rPr>
                        <a:t> - </a:t>
                      </a:r>
                      <a:r>
                        <a:rPr lang="pt-BR" sz="1800" kern="1200" dirty="0">
                          <a:solidFill>
                            <a:schemeClr val="dk1"/>
                          </a:solidFill>
                          <a:effectLst/>
                          <a:latin typeface="+mn-lt"/>
                          <a:ea typeface="+mn-ea"/>
                          <a:cs typeface="+mn-cs"/>
                        </a:rPr>
                        <a:t>O convênio contemplará uma política de estágios e parceria na busca de conhecimento cientifico nos diversos processos de segurança pública, aplicando saberes científicos e tecnológicos para o desenvolvimento de soluções para benefício da segurança da sociedade;</a:t>
                      </a:r>
                    </a:p>
                  </a:txBody>
                  <a:tcPr/>
                </a:tc>
                <a:tc vMerge="1">
                  <a:txBody>
                    <a:bodyPr/>
                    <a:lstStyle/>
                    <a:p>
                      <a:endParaRPr lang="pt-BR" dirty="0"/>
                    </a:p>
                  </a:txBody>
                  <a:tcPr/>
                </a:tc>
                <a:tc vMerge="1">
                  <a:txBody>
                    <a:bodyPr/>
                    <a:lstStyle/>
                    <a:p>
                      <a:endParaRPr lang="pt-BR" dirty="0"/>
                    </a:p>
                  </a:txBody>
                  <a:tcPr/>
                </a:tc>
                <a:extLst>
                  <a:ext uri="{0D108BD9-81ED-4DB2-BD59-A6C34878D82A}">
                    <a16:rowId xmlns:a16="http://schemas.microsoft.com/office/drawing/2014/main" val="2514753205"/>
                  </a:ext>
                </a:extLst>
              </a:tr>
              <a:tr h="60429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800" kern="1200" baseline="0" dirty="0">
                          <a:solidFill>
                            <a:schemeClr val="dk1"/>
                          </a:solidFill>
                          <a:effectLst/>
                          <a:latin typeface="+mn-lt"/>
                          <a:ea typeface="+mn-ea"/>
                          <a:cs typeface="+mn-cs"/>
                        </a:rPr>
                        <a:t>6 - </a:t>
                      </a:r>
                      <a:r>
                        <a:rPr lang="pt-BR" sz="1800" kern="1200" dirty="0">
                          <a:solidFill>
                            <a:schemeClr val="dk1"/>
                          </a:solidFill>
                          <a:effectLst/>
                          <a:latin typeface="+mn-lt"/>
                          <a:ea typeface="+mn-ea"/>
                          <a:cs typeface="+mn-cs"/>
                        </a:rPr>
                        <a:t>O acordo promoverá ações de integração e compartilhamento de informações com a SESP, visando à adoção de orientações e procedimentos com o objetivo de aumentar a segurança e reduzir as ações delituosas nas áreas dos </a:t>
                      </a:r>
                      <a:r>
                        <a:rPr lang="pt-BR" sz="1800" i="1" kern="1200" dirty="0">
                          <a:solidFill>
                            <a:schemeClr val="dk1"/>
                          </a:solidFill>
                          <a:effectLst/>
                          <a:latin typeface="+mn-lt"/>
                          <a:ea typeface="+mn-ea"/>
                          <a:cs typeface="+mn-cs"/>
                        </a:rPr>
                        <a:t>campi</a:t>
                      </a:r>
                      <a:r>
                        <a:rPr lang="pt-BR" sz="1800" kern="1200" dirty="0">
                          <a:solidFill>
                            <a:schemeClr val="dk1"/>
                          </a:solidFill>
                          <a:effectLst/>
                          <a:latin typeface="+mn-lt"/>
                          <a:ea typeface="+mn-ea"/>
                          <a:cs typeface="+mn-cs"/>
                        </a:rPr>
                        <a:t> da UFAL e em seu entorno;</a:t>
                      </a:r>
                      <a:r>
                        <a:rPr lang="pt-BR" dirty="0">
                          <a:effectLst/>
                        </a:rPr>
                        <a:t> </a:t>
                      </a:r>
                      <a:endParaRPr lang="pt-BR" dirty="0"/>
                    </a:p>
                  </a:txBody>
                  <a:tcPr/>
                </a:tc>
                <a:tc vMerge="1">
                  <a:txBody>
                    <a:bodyPr/>
                    <a:lstStyle/>
                    <a:p>
                      <a:endParaRPr lang="pt-BR" dirty="0"/>
                    </a:p>
                  </a:txBody>
                  <a:tcPr/>
                </a:tc>
                <a:tc vMerge="1">
                  <a:txBody>
                    <a:bodyPr/>
                    <a:lstStyle/>
                    <a:p>
                      <a:endParaRPr lang="pt-BR" dirty="0"/>
                    </a:p>
                  </a:txBody>
                  <a:tcPr/>
                </a:tc>
                <a:extLst>
                  <a:ext uri="{0D108BD9-81ED-4DB2-BD59-A6C34878D82A}">
                    <a16:rowId xmlns:a16="http://schemas.microsoft.com/office/drawing/2014/main" val="1533000605"/>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pt-BR" sz="1800" kern="1200" dirty="0">
                        <a:solidFill>
                          <a:schemeClr val="dk1"/>
                        </a:solidFill>
                        <a:effectLst/>
                        <a:latin typeface="+mn-lt"/>
                        <a:ea typeface="+mn-ea"/>
                        <a:cs typeface="+mn-cs"/>
                      </a:endParaRPr>
                    </a:p>
                  </a:txBody>
                  <a:tcPr/>
                </a:tc>
                <a:tc vMerge="1">
                  <a:txBody>
                    <a:bodyPr/>
                    <a:lstStyle/>
                    <a:p>
                      <a:endParaRPr lang="pt-BR" dirty="0"/>
                    </a:p>
                  </a:txBody>
                  <a:tcPr/>
                </a:tc>
                <a:tc vMerge="1">
                  <a:txBody>
                    <a:bodyPr/>
                    <a:lstStyle/>
                    <a:p>
                      <a:endParaRPr lang="pt-BR" dirty="0"/>
                    </a:p>
                  </a:txBody>
                  <a:tcPr/>
                </a:tc>
                <a:extLst>
                  <a:ext uri="{0D108BD9-81ED-4DB2-BD59-A6C34878D82A}">
                    <a16:rowId xmlns:a16="http://schemas.microsoft.com/office/drawing/2014/main" val="2605721467"/>
                  </a:ext>
                </a:extLst>
              </a:tr>
            </a:tbl>
          </a:graphicData>
        </a:graphic>
      </p:graphicFrame>
    </p:spTree>
    <p:extLst>
      <p:ext uri="{BB962C8B-B14F-4D97-AF65-F5344CB8AC3E}">
        <p14:creationId xmlns:p14="http://schemas.microsoft.com/office/powerpoint/2010/main" val="16207068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98B921B-C114-4796-9608-10A4A6716294}"/>
              </a:ext>
            </a:extLst>
          </p:cNvPr>
          <p:cNvSpPr>
            <a:spLocks noGrp="1"/>
          </p:cNvSpPr>
          <p:nvPr>
            <p:ph type="title"/>
          </p:nvPr>
        </p:nvSpPr>
        <p:spPr>
          <a:xfrm>
            <a:off x="838200" y="365126"/>
            <a:ext cx="10515600" cy="748058"/>
          </a:xfrm>
        </p:spPr>
        <p:txBody>
          <a:bodyPr>
            <a:normAutofit/>
          </a:bodyPr>
          <a:lstStyle/>
          <a:p>
            <a:pPr algn="ctr"/>
            <a:r>
              <a:rPr lang="pt-BR" sz="3600" dirty="0"/>
              <a:t>AÇÕES DE MÉDIO PRAZO</a:t>
            </a:r>
          </a:p>
        </p:txBody>
      </p:sp>
      <p:graphicFrame>
        <p:nvGraphicFramePr>
          <p:cNvPr id="4" name="Espaço Reservado para Conteúdo 3">
            <a:extLst>
              <a:ext uri="{FF2B5EF4-FFF2-40B4-BE49-F238E27FC236}">
                <a16:creationId xmlns:a16="http://schemas.microsoft.com/office/drawing/2014/main" id="{8FCECFF2-8DE3-4167-BF6A-3DF58CB0BB18}"/>
              </a:ext>
            </a:extLst>
          </p:cNvPr>
          <p:cNvGraphicFramePr>
            <a:graphicFrameLocks noGrp="1"/>
          </p:cNvGraphicFramePr>
          <p:nvPr>
            <p:ph idx="1"/>
            <p:extLst>
              <p:ext uri="{D42A27DB-BD31-4B8C-83A1-F6EECF244321}">
                <p14:modId xmlns:p14="http://schemas.microsoft.com/office/powerpoint/2010/main" val="1916737913"/>
              </p:ext>
            </p:extLst>
          </p:nvPr>
        </p:nvGraphicFramePr>
        <p:xfrm>
          <a:off x="838200" y="936929"/>
          <a:ext cx="9803295" cy="3995528"/>
        </p:xfrm>
        <a:graphic>
          <a:graphicData uri="http://schemas.openxmlformats.org/drawingml/2006/table">
            <a:tbl>
              <a:tblPr firstRow="1" bandRow="1">
                <a:tableStyleId>{5C22544A-7EE6-4342-B048-85BDC9FD1C3A}</a:tableStyleId>
              </a:tblPr>
              <a:tblGrid>
                <a:gridCol w="6636026">
                  <a:extLst>
                    <a:ext uri="{9D8B030D-6E8A-4147-A177-3AD203B41FA5}">
                      <a16:colId xmlns:a16="http://schemas.microsoft.com/office/drawing/2014/main" val="71450167"/>
                    </a:ext>
                  </a:extLst>
                </a:gridCol>
                <a:gridCol w="1563757">
                  <a:extLst>
                    <a:ext uri="{9D8B030D-6E8A-4147-A177-3AD203B41FA5}">
                      <a16:colId xmlns:a16="http://schemas.microsoft.com/office/drawing/2014/main" val="4088828070"/>
                    </a:ext>
                  </a:extLst>
                </a:gridCol>
                <a:gridCol w="1603512">
                  <a:extLst>
                    <a:ext uri="{9D8B030D-6E8A-4147-A177-3AD203B41FA5}">
                      <a16:colId xmlns:a16="http://schemas.microsoft.com/office/drawing/2014/main" val="1293880879"/>
                    </a:ext>
                  </a:extLst>
                </a:gridCol>
              </a:tblGrid>
              <a:tr h="648031">
                <a:tc>
                  <a:txBody>
                    <a:bodyPr/>
                    <a:lstStyle/>
                    <a:p>
                      <a:pPr algn="ctr"/>
                      <a:r>
                        <a:rPr lang="pt-BR" dirty="0"/>
                        <a:t>AÇÃO</a:t>
                      </a:r>
                    </a:p>
                  </a:txBody>
                  <a:tcPr/>
                </a:tc>
                <a:tc>
                  <a:txBody>
                    <a:bodyPr/>
                    <a:lstStyle/>
                    <a:p>
                      <a:pPr algn="ctr"/>
                      <a:r>
                        <a:rPr lang="pt-BR" dirty="0"/>
                        <a:t>PRAZO</a:t>
                      </a:r>
                    </a:p>
                  </a:txBody>
                  <a:tcPr/>
                </a:tc>
                <a:tc>
                  <a:txBody>
                    <a:bodyPr/>
                    <a:lstStyle/>
                    <a:p>
                      <a:pPr algn="ctr"/>
                      <a:r>
                        <a:rPr lang="pt-BR" sz="1600" dirty="0"/>
                        <a:t>RESPONSÁVEIS/ENVOLVIDOS</a:t>
                      </a:r>
                    </a:p>
                  </a:txBody>
                  <a:tcPr/>
                </a:tc>
                <a:extLst>
                  <a:ext uri="{0D108BD9-81ED-4DB2-BD59-A6C34878D82A}">
                    <a16:rowId xmlns:a16="http://schemas.microsoft.com/office/drawing/2014/main" val="2221644276"/>
                  </a:ext>
                </a:extLst>
              </a:tr>
              <a:tr h="6091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800" kern="1200" dirty="0">
                          <a:solidFill>
                            <a:schemeClr val="dk1"/>
                          </a:solidFill>
                          <a:effectLst/>
                          <a:latin typeface="+mn-lt"/>
                          <a:ea typeface="+mn-ea"/>
                          <a:cs typeface="+mn-cs"/>
                        </a:rPr>
                        <a:t>7</a:t>
                      </a:r>
                      <a:r>
                        <a:rPr lang="pt-BR" sz="1800" kern="1200" baseline="0" dirty="0">
                          <a:solidFill>
                            <a:schemeClr val="dk1"/>
                          </a:solidFill>
                          <a:effectLst/>
                          <a:latin typeface="+mn-lt"/>
                          <a:ea typeface="+mn-ea"/>
                          <a:cs typeface="+mn-cs"/>
                        </a:rPr>
                        <a:t> - </a:t>
                      </a:r>
                      <a:r>
                        <a:rPr lang="pt-BR" sz="1800" kern="1200" dirty="0">
                          <a:solidFill>
                            <a:schemeClr val="dk1"/>
                          </a:solidFill>
                          <a:effectLst/>
                          <a:latin typeface="+mn-lt"/>
                          <a:ea typeface="+mn-ea"/>
                          <a:cs typeface="+mn-cs"/>
                        </a:rPr>
                        <a:t>A SESP oferecerá apoio técnico à UFAL nas áreas de segurança, defesa civil e prevenção de riscos de incêndio através de orientações, intercâmbio de informações, treinamentos e propostas de ações, promovendo ações preventivas, através do Corpo de Bombeiros, e policiamento preventivo no entorno dos </a:t>
                      </a:r>
                      <a:r>
                        <a:rPr lang="pt-BR" sz="1800" i="1" kern="1200" dirty="0">
                          <a:solidFill>
                            <a:schemeClr val="dk1"/>
                          </a:solidFill>
                          <a:effectLst/>
                          <a:latin typeface="+mn-lt"/>
                          <a:ea typeface="+mn-ea"/>
                          <a:cs typeface="+mn-cs"/>
                        </a:rPr>
                        <a:t>campi</a:t>
                      </a:r>
                      <a:r>
                        <a:rPr lang="pt-BR" sz="1800" kern="1200" dirty="0">
                          <a:solidFill>
                            <a:schemeClr val="dk1"/>
                          </a:solidFill>
                          <a:effectLst/>
                          <a:latin typeface="+mn-lt"/>
                          <a:ea typeface="+mn-ea"/>
                          <a:cs typeface="+mn-cs"/>
                        </a:rPr>
                        <a:t> da UFAL, através da Polícia Militar e da Polícia Civil, visando aumentar a segurança nestas áreas e a redução de ações criminosas.</a:t>
                      </a:r>
                    </a:p>
                  </a:txBody>
                  <a:tcPr/>
                </a:tc>
                <a:tc rowSpan="4">
                  <a:txBody>
                    <a:bodyPr/>
                    <a:lstStyle/>
                    <a:p>
                      <a:r>
                        <a:rPr lang="pt-BR" dirty="0"/>
                        <a:t>Em tratativas com a SESP</a:t>
                      </a:r>
                    </a:p>
                  </a:txBody>
                  <a:tcPr/>
                </a:tc>
                <a:tc rowSpan="4">
                  <a:txBody>
                    <a:bodyPr/>
                    <a:lstStyle/>
                    <a:p>
                      <a:r>
                        <a:rPr lang="pt-BR" dirty="0"/>
                        <a:t>Gabinete e PROGINST</a:t>
                      </a:r>
                    </a:p>
                  </a:txBody>
                  <a:tcPr/>
                </a:tc>
                <a:extLst>
                  <a:ext uri="{0D108BD9-81ED-4DB2-BD59-A6C34878D82A}">
                    <a16:rowId xmlns:a16="http://schemas.microsoft.com/office/drawing/2014/main" val="2966928291"/>
                  </a:ext>
                </a:extLst>
              </a:tr>
              <a:tr h="238537">
                <a:tc>
                  <a:txBody>
                    <a:bodyPr/>
                    <a:lstStyle/>
                    <a:p>
                      <a:endParaRPr lang="pt-BR" sz="1800" kern="1200" dirty="0">
                        <a:solidFill>
                          <a:schemeClr val="dk1"/>
                        </a:solidFill>
                        <a:effectLst/>
                        <a:latin typeface="+mn-lt"/>
                        <a:ea typeface="+mn-ea"/>
                        <a:cs typeface="+mn-cs"/>
                      </a:endParaRPr>
                    </a:p>
                  </a:txBody>
                  <a:tcPr/>
                </a:tc>
                <a:tc vMerge="1">
                  <a:txBody>
                    <a:bodyPr/>
                    <a:lstStyle/>
                    <a:p>
                      <a:endParaRPr lang="pt-BR" dirty="0"/>
                    </a:p>
                  </a:txBody>
                  <a:tcPr/>
                </a:tc>
                <a:tc vMerge="1">
                  <a:txBody>
                    <a:bodyPr/>
                    <a:lstStyle/>
                    <a:p>
                      <a:endParaRPr lang="pt-BR" dirty="0"/>
                    </a:p>
                  </a:txBody>
                  <a:tcPr/>
                </a:tc>
                <a:extLst>
                  <a:ext uri="{0D108BD9-81ED-4DB2-BD59-A6C34878D82A}">
                    <a16:rowId xmlns:a16="http://schemas.microsoft.com/office/drawing/2014/main" val="2514753205"/>
                  </a:ext>
                </a:extLst>
              </a:tr>
              <a:tr h="60429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pt-BR" dirty="0"/>
                    </a:p>
                  </a:txBody>
                  <a:tcPr/>
                </a:tc>
                <a:tc vMerge="1">
                  <a:txBody>
                    <a:bodyPr/>
                    <a:lstStyle/>
                    <a:p>
                      <a:endParaRPr lang="pt-BR" dirty="0"/>
                    </a:p>
                  </a:txBody>
                  <a:tcPr/>
                </a:tc>
                <a:tc vMerge="1">
                  <a:txBody>
                    <a:bodyPr/>
                    <a:lstStyle/>
                    <a:p>
                      <a:endParaRPr lang="pt-BR" dirty="0"/>
                    </a:p>
                  </a:txBody>
                  <a:tcPr/>
                </a:tc>
                <a:extLst>
                  <a:ext uri="{0D108BD9-81ED-4DB2-BD59-A6C34878D82A}">
                    <a16:rowId xmlns:a16="http://schemas.microsoft.com/office/drawing/2014/main" val="1533000605"/>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pt-BR" sz="1800" kern="1200" dirty="0">
                        <a:solidFill>
                          <a:schemeClr val="dk1"/>
                        </a:solidFill>
                        <a:effectLst/>
                        <a:latin typeface="+mn-lt"/>
                        <a:ea typeface="+mn-ea"/>
                        <a:cs typeface="+mn-cs"/>
                      </a:endParaRPr>
                    </a:p>
                  </a:txBody>
                  <a:tcPr/>
                </a:tc>
                <a:tc vMerge="1">
                  <a:txBody>
                    <a:bodyPr/>
                    <a:lstStyle/>
                    <a:p>
                      <a:endParaRPr lang="pt-BR" dirty="0"/>
                    </a:p>
                  </a:txBody>
                  <a:tcPr/>
                </a:tc>
                <a:tc vMerge="1">
                  <a:txBody>
                    <a:bodyPr/>
                    <a:lstStyle/>
                    <a:p>
                      <a:endParaRPr lang="pt-BR" dirty="0"/>
                    </a:p>
                  </a:txBody>
                  <a:tcPr/>
                </a:tc>
                <a:extLst>
                  <a:ext uri="{0D108BD9-81ED-4DB2-BD59-A6C34878D82A}">
                    <a16:rowId xmlns:a16="http://schemas.microsoft.com/office/drawing/2014/main" val="2605721467"/>
                  </a:ext>
                </a:extLst>
              </a:tr>
            </a:tbl>
          </a:graphicData>
        </a:graphic>
      </p:graphicFrame>
    </p:spTree>
    <p:extLst>
      <p:ext uri="{BB962C8B-B14F-4D97-AF65-F5344CB8AC3E}">
        <p14:creationId xmlns:p14="http://schemas.microsoft.com/office/powerpoint/2010/main" val="5597975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E558CD1-A6B8-45C9-934C-60E3D4FD8834}"/>
              </a:ext>
            </a:extLst>
          </p:cNvPr>
          <p:cNvSpPr>
            <a:spLocks noGrp="1"/>
          </p:cNvSpPr>
          <p:nvPr>
            <p:ph type="ctrTitle"/>
          </p:nvPr>
        </p:nvSpPr>
        <p:spPr>
          <a:xfrm>
            <a:off x="1524000" y="1122362"/>
            <a:ext cx="9144000" cy="3171341"/>
          </a:xfrm>
        </p:spPr>
        <p:txBody>
          <a:bodyPr>
            <a:normAutofit fontScale="90000"/>
          </a:bodyPr>
          <a:lstStyle/>
          <a:p>
            <a:br>
              <a:rPr lang="pt-BR" dirty="0"/>
            </a:br>
            <a:br>
              <a:rPr lang="pt-BR" dirty="0"/>
            </a:br>
            <a:r>
              <a:rPr lang="pt-BR" dirty="0"/>
              <a:t>A </a:t>
            </a:r>
            <a:r>
              <a:rPr lang="pt-BR" b="1" dirty="0" err="1"/>
              <a:t>Política</a:t>
            </a:r>
            <a:r>
              <a:rPr lang="pt-BR" b="1" dirty="0"/>
              <a:t> de </a:t>
            </a:r>
            <a:r>
              <a:rPr lang="pt-BR" b="1" dirty="0" err="1"/>
              <a:t>Segurança</a:t>
            </a:r>
            <a:r>
              <a:rPr lang="pt-BR" dirty="0"/>
              <a:t> a ser instituída na UFAL, deverá prever </a:t>
            </a:r>
            <a:r>
              <a:rPr lang="pt-BR" dirty="0" err="1"/>
              <a:t>ações</a:t>
            </a:r>
            <a:r>
              <a:rPr lang="pt-BR" dirty="0"/>
              <a:t> coordenadas, considerando: </a:t>
            </a:r>
          </a:p>
        </p:txBody>
      </p:sp>
      <p:sp>
        <p:nvSpPr>
          <p:cNvPr id="3" name="Subtítulo 2">
            <a:extLst>
              <a:ext uri="{FF2B5EF4-FFF2-40B4-BE49-F238E27FC236}">
                <a16:creationId xmlns:a16="http://schemas.microsoft.com/office/drawing/2014/main" id="{67FC41D7-8865-456C-98C3-436BD5131FFB}"/>
              </a:ext>
            </a:extLst>
          </p:cNvPr>
          <p:cNvSpPr>
            <a:spLocks noGrp="1"/>
          </p:cNvSpPr>
          <p:nvPr>
            <p:ph type="subTitle" idx="1"/>
          </p:nvPr>
        </p:nvSpPr>
        <p:spPr>
          <a:xfrm>
            <a:off x="1643270" y="4293704"/>
            <a:ext cx="9024730" cy="964096"/>
          </a:xfrm>
        </p:spPr>
        <p:txBody>
          <a:bodyPr/>
          <a:lstStyle/>
          <a:p>
            <a:endParaRPr lang="pt-BR" dirty="0"/>
          </a:p>
        </p:txBody>
      </p:sp>
    </p:spTree>
    <p:extLst>
      <p:ext uri="{BB962C8B-B14F-4D97-AF65-F5344CB8AC3E}">
        <p14:creationId xmlns:p14="http://schemas.microsoft.com/office/powerpoint/2010/main" val="20024925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59AB273-C8A1-48BF-83A3-240142D76AE8}"/>
              </a:ext>
            </a:extLst>
          </p:cNvPr>
          <p:cNvSpPr>
            <a:spLocks noGrp="1"/>
          </p:cNvSpPr>
          <p:nvPr>
            <p:ph type="title"/>
          </p:nvPr>
        </p:nvSpPr>
        <p:spPr>
          <a:xfrm>
            <a:off x="838200" y="365126"/>
            <a:ext cx="10515600" cy="655292"/>
          </a:xfrm>
        </p:spPr>
        <p:txBody>
          <a:bodyPr>
            <a:normAutofit fontScale="90000"/>
          </a:bodyPr>
          <a:lstStyle/>
          <a:p>
            <a:endParaRPr lang="pt-BR" dirty="0"/>
          </a:p>
        </p:txBody>
      </p:sp>
      <p:graphicFrame>
        <p:nvGraphicFramePr>
          <p:cNvPr id="4" name="Espaço Reservado para Conteúdo 3">
            <a:extLst>
              <a:ext uri="{FF2B5EF4-FFF2-40B4-BE49-F238E27FC236}">
                <a16:creationId xmlns:a16="http://schemas.microsoft.com/office/drawing/2014/main" id="{4C2A4FE1-3562-43AC-952A-6C738AA85A78}"/>
              </a:ext>
            </a:extLst>
          </p:cNvPr>
          <p:cNvGraphicFramePr>
            <a:graphicFrameLocks noGrp="1"/>
          </p:cNvGraphicFramePr>
          <p:nvPr>
            <p:ph idx="1"/>
            <p:extLst>
              <p:ext uri="{D42A27DB-BD31-4B8C-83A1-F6EECF244321}">
                <p14:modId xmlns:p14="http://schemas.microsoft.com/office/powerpoint/2010/main" val="253573006"/>
              </p:ext>
            </p:extLst>
          </p:nvPr>
        </p:nvGraphicFramePr>
        <p:xfrm>
          <a:off x="838200" y="1126434"/>
          <a:ext cx="10002078" cy="5088834"/>
        </p:xfrm>
        <a:graphic>
          <a:graphicData uri="http://schemas.openxmlformats.org/drawingml/2006/table">
            <a:tbl>
              <a:tblPr firstRow="1" bandRow="1">
                <a:tableStyleId>{5C22544A-7EE6-4342-B048-85BDC9FD1C3A}</a:tableStyleId>
              </a:tblPr>
              <a:tblGrid>
                <a:gridCol w="10002078">
                  <a:extLst>
                    <a:ext uri="{9D8B030D-6E8A-4147-A177-3AD203B41FA5}">
                      <a16:colId xmlns:a16="http://schemas.microsoft.com/office/drawing/2014/main" val="3708300907"/>
                    </a:ext>
                  </a:extLst>
                </a:gridCol>
              </a:tblGrid>
              <a:tr h="1129458">
                <a:tc>
                  <a:txBody>
                    <a:bodyPr/>
                    <a:lstStyle/>
                    <a:p>
                      <a:r>
                        <a:rPr lang="pt-BR" sz="2000" b="0" kern="1200" dirty="0">
                          <a:solidFill>
                            <a:schemeClr val="dk1"/>
                          </a:solidFill>
                          <a:effectLst/>
                          <a:latin typeface="+mn-lt"/>
                          <a:ea typeface="+mn-ea"/>
                          <a:cs typeface="+mn-cs"/>
                        </a:rPr>
                        <a:t>1- A </a:t>
                      </a:r>
                      <a:r>
                        <a:rPr lang="pt-BR" sz="2000" b="0" kern="1200" dirty="0" err="1">
                          <a:solidFill>
                            <a:schemeClr val="dk1"/>
                          </a:solidFill>
                          <a:effectLst/>
                          <a:latin typeface="+mn-lt"/>
                          <a:ea typeface="+mn-ea"/>
                          <a:cs typeface="+mn-cs"/>
                        </a:rPr>
                        <a:t>criação</a:t>
                      </a:r>
                      <a:r>
                        <a:rPr lang="pt-BR" sz="2000" b="0" kern="1200" dirty="0">
                          <a:solidFill>
                            <a:schemeClr val="dk1"/>
                          </a:solidFill>
                          <a:effectLst/>
                          <a:latin typeface="+mn-lt"/>
                          <a:ea typeface="+mn-ea"/>
                          <a:cs typeface="+mn-cs"/>
                        </a:rPr>
                        <a:t> de comitê gestor, com todos os segmentos da comunidade </a:t>
                      </a:r>
                      <a:r>
                        <a:rPr lang="pt-BR" sz="2000" b="0" kern="1200" dirty="0" err="1">
                          <a:solidFill>
                            <a:schemeClr val="dk1"/>
                          </a:solidFill>
                          <a:effectLst/>
                          <a:latin typeface="+mn-lt"/>
                          <a:ea typeface="+mn-ea"/>
                          <a:cs typeface="+mn-cs"/>
                        </a:rPr>
                        <a:t>universitária</a:t>
                      </a:r>
                      <a:r>
                        <a:rPr lang="pt-BR" sz="2000" b="0" kern="1200" dirty="0">
                          <a:solidFill>
                            <a:schemeClr val="dk1"/>
                          </a:solidFill>
                          <a:effectLst/>
                          <a:latin typeface="+mn-lt"/>
                          <a:ea typeface="+mn-ea"/>
                          <a:cs typeface="+mn-cs"/>
                        </a:rPr>
                        <a:t>, com a finalidade de exercer o planejamento, a </a:t>
                      </a:r>
                      <a:r>
                        <a:rPr lang="pt-BR" sz="2000" b="0" kern="1200" dirty="0" err="1">
                          <a:solidFill>
                            <a:schemeClr val="dk1"/>
                          </a:solidFill>
                          <a:effectLst/>
                          <a:latin typeface="+mn-lt"/>
                          <a:ea typeface="+mn-ea"/>
                          <a:cs typeface="+mn-cs"/>
                        </a:rPr>
                        <a:t>programação</a:t>
                      </a:r>
                      <a:r>
                        <a:rPr lang="pt-BR" sz="2000" b="0" kern="1200" dirty="0">
                          <a:solidFill>
                            <a:schemeClr val="dk1"/>
                          </a:solidFill>
                          <a:effectLst/>
                          <a:latin typeface="+mn-lt"/>
                          <a:ea typeface="+mn-ea"/>
                          <a:cs typeface="+mn-cs"/>
                        </a:rPr>
                        <a:t>, a </a:t>
                      </a:r>
                      <a:r>
                        <a:rPr lang="pt-BR" sz="2000" b="0" kern="1200" dirty="0" err="1">
                          <a:solidFill>
                            <a:schemeClr val="dk1"/>
                          </a:solidFill>
                          <a:effectLst/>
                          <a:latin typeface="+mn-lt"/>
                          <a:ea typeface="+mn-ea"/>
                          <a:cs typeface="+mn-cs"/>
                        </a:rPr>
                        <a:t>execução</a:t>
                      </a:r>
                      <a:r>
                        <a:rPr lang="pt-BR" sz="2000" b="0" kern="1200" dirty="0">
                          <a:solidFill>
                            <a:schemeClr val="dk1"/>
                          </a:solidFill>
                          <a:effectLst/>
                          <a:latin typeface="+mn-lt"/>
                          <a:ea typeface="+mn-ea"/>
                          <a:cs typeface="+mn-cs"/>
                        </a:rPr>
                        <a:t> e a </a:t>
                      </a:r>
                      <a:r>
                        <a:rPr lang="pt-BR" sz="2000" b="0" kern="1200" dirty="0" err="1">
                          <a:solidFill>
                            <a:schemeClr val="dk1"/>
                          </a:solidFill>
                          <a:effectLst/>
                          <a:latin typeface="+mn-lt"/>
                          <a:ea typeface="+mn-ea"/>
                          <a:cs typeface="+mn-cs"/>
                        </a:rPr>
                        <a:t>avaliação</a:t>
                      </a:r>
                      <a:r>
                        <a:rPr lang="pt-BR" sz="2000" b="0" kern="1200" dirty="0">
                          <a:solidFill>
                            <a:schemeClr val="dk1"/>
                          </a:solidFill>
                          <a:effectLst/>
                          <a:latin typeface="+mn-lt"/>
                          <a:ea typeface="+mn-ea"/>
                          <a:cs typeface="+mn-cs"/>
                        </a:rPr>
                        <a:t> de projetos e atividades relacionadas à </a:t>
                      </a:r>
                      <a:r>
                        <a:rPr lang="pt-BR" sz="2000" b="0" kern="1200" dirty="0" err="1">
                          <a:solidFill>
                            <a:schemeClr val="dk1"/>
                          </a:solidFill>
                          <a:effectLst/>
                          <a:latin typeface="+mn-lt"/>
                          <a:ea typeface="+mn-ea"/>
                          <a:cs typeface="+mn-cs"/>
                        </a:rPr>
                        <a:t>segurança</a:t>
                      </a:r>
                      <a:r>
                        <a:rPr lang="pt-BR" sz="2000" b="0" kern="1200" dirty="0">
                          <a:solidFill>
                            <a:schemeClr val="dk1"/>
                          </a:solidFill>
                          <a:effectLst/>
                          <a:latin typeface="+mn-lt"/>
                          <a:ea typeface="+mn-ea"/>
                          <a:cs typeface="+mn-cs"/>
                        </a:rPr>
                        <a:t>;</a:t>
                      </a:r>
                      <a:r>
                        <a:rPr lang="pt-BR" sz="2000" b="0" dirty="0">
                          <a:effectLst/>
                        </a:rPr>
                        <a:t> </a:t>
                      </a:r>
                      <a:endParaRPr lang="pt-BR" sz="2000" b="0" kern="1200" dirty="0">
                        <a:solidFill>
                          <a:srgbClr val="7030A0"/>
                        </a:solidFill>
                        <a:effectLst/>
                        <a:latin typeface="+mn-lt"/>
                        <a:ea typeface="+mn-ea"/>
                        <a:cs typeface="+mn-cs"/>
                      </a:endParaRPr>
                    </a:p>
                  </a:txBody>
                  <a:tcPr/>
                </a:tc>
                <a:extLst>
                  <a:ext uri="{0D108BD9-81ED-4DB2-BD59-A6C34878D82A}">
                    <a16:rowId xmlns:a16="http://schemas.microsoft.com/office/drawing/2014/main" val="3402517269"/>
                  </a:ext>
                </a:extLst>
              </a:tr>
              <a:tr h="1129458">
                <a:tc>
                  <a:txBody>
                    <a:bodyPr/>
                    <a:lstStyle/>
                    <a:p>
                      <a:r>
                        <a:rPr lang="pt-BR" sz="2000" kern="1200" dirty="0">
                          <a:solidFill>
                            <a:schemeClr val="dk1"/>
                          </a:solidFill>
                          <a:effectLst/>
                          <a:latin typeface="+mn-lt"/>
                          <a:ea typeface="+mn-ea"/>
                          <a:cs typeface="+mn-cs"/>
                        </a:rPr>
                        <a:t>2- A ampliação da concepção de segurança, atualmente circunscrita à </a:t>
                      </a:r>
                      <a:r>
                        <a:rPr lang="pt-BR" sz="2000" kern="1200" dirty="0" err="1">
                          <a:solidFill>
                            <a:schemeClr val="dk1"/>
                          </a:solidFill>
                          <a:effectLst/>
                          <a:latin typeface="+mn-lt"/>
                          <a:ea typeface="+mn-ea"/>
                          <a:cs typeface="+mn-cs"/>
                        </a:rPr>
                        <a:t>questão</a:t>
                      </a:r>
                      <a:r>
                        <a:rPr lang="pt-BR" sz="2000" kern="1200" dirty="0">
                          <a:solidFill>
                            <a:schemeClr val="dk1"/>
                          </a:solidFill>
                          <a:effectLst/>
                          <a:latin typeface="+mn-lt"/>
                          <a:ea typeface="+mn-ea"/>
                          <a:cs typeface="+mn-cs"/>
                        </a:rPr>
                        <a:t> patrimonial, articulando essa problemática com outras ações que promovam a integração junto às comunidades circunvizinhas nos entornos dos Campi;</a:t>
                      </a:r>
                    </a:p>
                  </a:txBody>
                  <a:tcPr/>
                </a:tc>
                <a:extLst>
                  <a:ext uri="{0D108BD9-81ED-4DB2-BD59-A6C34878D82A}">
                    <a16:rowId xmlns:a16="http://schemas.microsoft.com/office/drawing/2014/main" val="2308382519"/>
                  </a:ext>
                </a:extLst>
              </a:tr>
              <a:tr h="45805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2000" kern="1200" dirty="0">
                          <a:solidFill>
                            <a:schemeClr val="dk1"/>
                          </a:solidFill>
                          <a:effectLst/>
                          <a:latin typeface="+mn-lt"/>
                          <a:ea typeface="+mn-ea"/>
                          <a:cs typeface="+mn-cs"/>
                        </a:rPr>
                        <a:t>3 – A construção do</a:t>
                      </a:r>
                      <a:r>
                        <a:rPr lang="pt-BR" sz="2000" b="0" kern="1200" dirty="0">
                          <a:solidFill>
                            <a:schemeClr val="dk1"/>
                          </a:solidFill>
                          <a:effectLst/>
                          <a:latin typeface="+mn-lt"/>
                          <a:ea typeface="+mn-ea"/>
                          <a:cs typeface="+mn-cs"/>
                        </a:rPr>
                        <a:t> Plano de Segurança da UFAL</a:t>
                      </a:r>
                      <a:r>
                        <a:rPr lang="pt-BR" sz="2000" kern="1200" dirty="0">
                          <a:solidFill>
                            <a:schemeClr val="dk1"/>
                          </a:solidFill>
                          <a:effectLst/>
                          <a:latin typeface="+mn-lt"/>
                          <a:ea typeface="+mn-ea"/>
                          <a:cs typeface="+mn-cs"/>
                        </a:rPr>
                        <a:t>;</a:t>
                      </a:r>
                      <a:r>
                        <a:rPr lang="pt-BR" sz="2000" dirty="0">
                          <a:effectLst/>
                        </a:rPr>
                        <a:t> </a:t>
                      </a:r>
                      <a:endParaRPr lang="pt-BR" sz="2000" dirty="0"/>
                    </a:p>
                  </a:txBody>
                  <a:tcPr/>
                </a:tc>
                <a:extLst>
                  <a:ext uri="{0D108BD9-81ED-4DB2-BD59-A6C34878D82A}">
                    <a16:rowId xmlns:a16="http://schemas.microsoft.com/office/drawing/2014/main" val="585409396"/>
                  </a:ext>
                </a:extLst>
              </a:tr>
              <a:tr h="7906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2000" kern="1200" dirty="0">
                          <a:solidFill>
                            <a:schemeClr val="dk1"/>
                          </a:solidFill>
                          <a:effectLst/>
                          <a:latin typeface="+mn-lt"/>
                          <a:ea typeface="+mn-ea"/>
                          <a:cs typeface="+mn-cs"/>
                        </a:rPr>
                        <a:t>4 - A </a:t>
                      </a:r>
                      <a:r>
                        <a:rPr lang="pt-BR" sz="2000" kern="1200" dirty="0" err="1">
                          <a:solidFill>
                            <a:schemeClr val="dk1"/>
                          </a:solidFill>
                          <a:effectLst/>
                          <a:latin typeface="+mn-lt"/>
                          <a:ea typeface="+mn-ea"/>
                          <a:cs typeface="+mn-cs"/>
                        </a:rPr>
                        <a:t>criação</a:t>
                      </a:r>
                      <a:r>
                        <a:rPr lang="pt-BR" sz="2000" kern="1200" dirty="0">
                          <a:solidFill>
                            <a:schemeClr val="dk1"/>
                          </a:solidFill>
                          <a:effectLst/>
                          <a:latin typeface="+mn-lt"/>
                          <a:ea typeface="+mn-ea"/>
                          <a:cs typeface="+mn-cs"/>
                        </a:rPr>
                        <a:t> de um conselho, com </a:t>
                      </a:r>
                      <a:r>
                        <a:rPr lang="pt-BR" sz="2000" kern="1200" dirty="0" err="1">
                          <a:solidFill>
                            <a:schemeClr val="dk1"/>
                          </a:solidFill>
                          <a:effectLst/>
                          <a:latin typeface="+mn-lt"/>
                          <a:ea typeface="+mn-ea"/>
                          <a:cs typeface="+mn-cs"/>
                        </a:rPr>
                        <a:t>representação</a:t>
                      </a:r>
                      <a:r>
                        <a:rPr lang="pt-BR" sz="2000" kern="1200" dirty="0">
                          <a:solidFill>
                            <a:schemeClr val="dk1"/>
                          </a:solidFill>
                          <a:effectLst/>
                          <a:latin typeface="+mn-lt"/>
                          <a:ea typeface="+mn-ea"/>
                          <a:cs typeface="+mn-cs"/>
                        </a:rPr>
                        <a:t> da comunidade dos entornos dos Campi, para articular a </a:t>
                      </a:r>
                      <a:r>
                        <a:rPr lang="pt-BR" sz="2000" kern="1200" dirty="0" err="1">
                          <a:solidFill>
                            <a:schemeClr val="dk1"/>
                          </a:solidFill>
                          <a:effectLst/>
                          <a:latin typeface="+mn-lt"/>
                          <a:ea typeface="+mn-ea"/>
                          <a:cs typeface="+mn-cs"/>
                        </a:rPr>
                        <a:t>interação</a:t>
                      </a:r>
                      <a:r>
                        <a:rPr lang="pt-BR" sz="2000" kern="1200" dirty="0">
                          <a:solidFill>
                            <a:schemeClr val="dk1"/>
                          </a:solidFill>
                          <a:effectLst/>
                          <a:latin typeface="+mn-lt"/>
                          <a:ea typeface="+mn-ea"/>
                          <a:cs typeface="+mn-cs"/>
                        </a:rPr>
                        <a:t> da universidade com a comunidade</a:t>
                      </a:r>
                      <a:r>
                        <a:rPr lang="pt-BR" sz="2000" dirty="0">
                          <a:effectLst/>
                        </a:rPr>
                        <a:t> </a:t>
                      </a:r>
                      <a:endParaRPr lang="pt-BR" sz="2000" dirty="0"/>
                    </a:p>
                  </a:txBody>
                  <a:tcPr/>
                </a:tc>
                <a:extLst>
                  <a:ext uri="{0D108BD9-81ED-4DB2-BD59-A6C34878D82A}">
                    <a16:rowId xmlns:a16="http://schemas.microsoft.com/office/drawing/2014/main" val="3968044601"/>
                  </a:ext>
                </a:extLst>
              </a:tr>
              <a:tr h="7906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2000" kern="1200" dirty="0">
                          <a:solidFill>
                            <a:schemeClr val="dk1"/>
                          </a:solidFill>
                          <a:effectLst/>
                          <a:latin typeface="+mn-lt"/>
                          <a:ea typeface="+mn-ea"/>
                          <a:cs typeface="+mn-cs"/>
                        </a:rPr>
                        <a:t>5 - A </a:t>
                      </a:r>
                      <a:r>
                        <a:rPr lang="pt-BR" sz="2000" kern="1200" dirty="0" err="1">
                          <a:solidFill>
                            <a:schemeClr val="dk1"/>
                          </a:solidFill>
                          <a:effectLst/>
                          <a:latin typeface="+mn-lt"/>
                          <a:ea typeface="+mn-ea"/>
                          <a:cs typeface="+mn-cs"/>
                        </a:rPr>
                        <a:t>integração</a:t>
                      </a:r>
                      <a:r>
                        <a:rPr lang="pt-BR" sz="2000" kern="1200" dirty="0">
                          <a:solidFill>
                            <a:schemeClr val="dk1"/>
                          </a:solidFill>
                          <a:effectLst/>
                          <a:latin typeface="+mn-lt"/>
                          <a:ea typeface="+mn-ea"/>
                          <a:cs typeface="+mn-cs"/>
                        </a:rPr>
                        <a:t> das </a:t>
                      </a:r>
                      <a:r>
                        <a:rPr lang="pt-BR" sz="2000" kern="1200" dirty="0" err="1">
                          <a:solidFill>
                            <a:schemeClr val="dk1"/>
                          </a:solidFill>
                          <a:effectLst/>
                          <a:latin typeface="+mn-lt"/>
                          <a:ea typeface="+mn-ea"/>
                          <a:cs typeface="+mn-cs"/>
                        </a:rPr>
                        <a:t>políticas</a:t>
                      </a:r>
                      <a:r>
                        <a:rPr lang="pt-BR" sz="2000" kern="1200" dirty="0">
                          <a:solidFill>
                            <a:schemeClr val="dk1"/>
                          </a:solidFill>
                          <a:effectLst/>
                          <a:latin typeface="+mn-lt"/>
                          <a:ea typeface="+mn-ea"/>
                          <a:cs typeface="+mn-cs"/>
                        </a:rPr>
                        <a:t> de </a:t>
                      </a:r>
                      <a:r>
                        <a:rPr lang="pt-BR" sz="2000" kern="1200" dirty="0" err="1">
                          <a:solidFill>
                            <a:schemeClr val="dk1"/>
                          </a:solidFill>
                          <a:effectLst/>
                          <a:latin typeface="+mn-lt"/>
                          <a:ea typeface="+mn-ea"/>
                          <a:cs typeface="+mn-cs"/>
                        </a:rPr>
                        <a:t>extensão</a:t>
                      </a:r>
                      <a:r>
                        <a:rPr lang="pt-BR" sz="2000" kern="1200" dirty="0">
                          <a:solidFill>
                            <a:schemeClr val="dk1"/>
                          </a:solidFill>
                          <a:effectLst/>
                          <a:latin typeface="+mn-lt"/>
                          <a:ea typeface="+mn-ea"/>
                          <a:cs typeface="+mn-cs"/>
                        </a:rPr>
                        <a:t>, de ensino e de pesquisa com a comunidade no entorno dos Campi como aspecto integrante da </a:t>
                      </a:r>
                      <a:r>
                        <a:rPr lang="pt-BR" sz="2000" kern="1200" dirty="0" err="1">
                          <a:solidFill>
                            <a:schemeClr val="dk1"/>
                          </a:solidFill>
                          <a:effectLst/>
                          <a:latin typeface="+mn-lt"/>
                          <a:ea typeface="+mn-ea"/>
                          <a:cs typeface="+mn-cs"/>
                        </a:rPr>
                        <a:t>política</a:t>
                      </a:r>
                      <a:r>
                        <a:rPr lang="pt-BR" sz="2000" kern="1200" dirty="0">
                          <a:solidFill>
                            <a:schemeClr val="dk1"/>
                          </a:solidFill>
                          <a:effectLst/>
                          <a:latin typeface="+mn-lt"/>
                          <a:ea typeface="+mn-ea"/>
                          <a:cs typeface="+mn-cs"/>
                        </a:rPr>
                        <a:t> de </a:t>
                      </a:r>
                      <a:r>
                        <a:rPr lang="pt-BR" sz="2000" kern="1200" dirty="0" err="1">
                          <a:solidFill>
                            <a:schemeClr val="dk1"/>
                          </a:solidFill>
                          <a:effectLst/>
                          <a:latin typeface="+mn-lt"/>
                          <a:ea typeface="+mn-ea"/>
                          <a:cs typeface="+mn-cs"/>
                        </a:rPr>
                        <a:t>segurança</a:t>
                      </a:r>
                      <a:r>
                        <a:rPr lang="pt-BR" sz="2000" kern="1200" dirty="0">
                          <a:solidFill>
                            <a:schemeClr val="dk1"/>
                          </a:solidFill>
                          <a:effectLst/>
                          <a:latin typeface="+mn-lt"/>
                          <a:ea typeface="+mn-ea"/>
                          <a:cs typeface="+mn-cs"/>
                        </a:rPr>
                        <a:t>; </a:t>
                      </a:r>
                    </a:p>
                  </a:txBody>
                  <a:tcPr/>
                </a:tc>
                <a:extLst>
                  <a:ext uri="{0D108BD9-81ED-4DB2-BD59-A6C34878D82A}">
                    <a16:rowId xmlns:a16="http://schemas.microsoft.com/office/drawing/2014/main" val="2052699159"/>
                  </a:ext>
                </a:extLst>
              </a:tr>
              <a:tr h="7906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2000" kern="1200" dirty="0">
                          <a:solidFill>
                            <a:schemeClr val="dk1"/>
                          </a:solidFill>
                          <a:effectLst/>
                          <a:latin typeface="+mn-lt"/>
                          <a:ea typeface="+mn-ea"/>
                          <a:cs typeface="+mn-cs"/>
                        </a:rPr>
                        <a:t>6 – O desenvolvimento de </a:t>
                      </a:r>
                      <a:r>
                        <a:rPr lang="pt-BR" sz="2000" kern="1200" dirty="0" err="1">
                          <a:solidFill>
                            <a:schemeClr val="dk1"/>
                          </a:solidFill>
                          <a:effectLst/>
                          <a:latin typeface="+mn-lt"/>
                          <a:ea typeface="+mn-ea"/>
                          <a:cs typeface="+mn-cs"/>
                        </a:rPr>
                        <a:t>ações</a:t>
                      </a:r>
                      <a:r>
                        <a:rPr lang="pt-BR" sz="2000" kern="1200" dirty="0">
                          <a:solidFill>
                            <a:schemeClr val="dk1"/>
                          </a:solidFill>
                          <a:effectLst/>
                          <a:latin typeface="+mn-lt"/>
                          <a:ea typeface="+mn-ea"/>
                          <a:cs typeface="+mn-cs"/>
                        </a:rPr>
                        <a:t> de paisagismo, </a:t>
                      </a:r>
                      <a:r>
                        <a:rPr lang="pt-BR" sz="2000" kern="1200" dirty="0" err="1">
                          <a:solidFill>
                            <a:schemeClr val="dk1"/>
                          </a:solidFill>
                          <a:effectLst/>
                          <a:latin typeface="+mn-lt"/>
                          <a:ea typeface="+mn-ea"/>
                          <a:cs typeface="+mn-cs"/>
                        </a:rPr>
                        <a:t>iluminação</a:t>
                      </a:r>
                      <a:r>
                        <a:rPr lang="pt-BR" sz="2000" kern="1200" dirty="0">
                          <a:solidFill>
                            <a:schemeClr val="dk1"/>
                          </a:solidFill>
                          <a:effectLst/>
                          <a:latin typeface="+mn-lt"/>
                          <a:ea typeface="+mn-ea"/>
                          <a:cs typeface="+mn-cs"/>
                        </a:rPr>
                        <a:t> e urbanismo articuladas à </a:t>
                      </a:r>
                      <a:r>
                        <a:rPr lang="pt-BR" sz="2000" kern="1200" dirty="0" err="1">
                          <a:solidFill>
                            <a:schemeClr val="dk1"/>
                          </a:solidFill>
                          <a:effectLst/>
                          <a:latin typeface="+mn-lt"/>
                          <a:ea typeface="+mn-ea"/>
                          <a:cs typeface="+mn-cs"/>
                        </a:rPr>
                        <a:t>política</a:t>
                      </a:r>
                      <a:r>
                        <a:rPr lang="pt-BR" sz="2000" kern="1200" dirty="0">
                          <a:solidFill>
                            <a:schemeClr val="dk1"/>
                          </a:solidFill>
                          <a:effectLst/>
                          <a:latin typeface="+mn-lt"/>
                          <a:ea typeface="+mn-ea"/>
                          <a:cs typeface="+mn-cs"/>
                        </a:rPr>
                        <a:t> de </a:t>
                      </a:r>
                      <a:r>
                        <a:rPr lang="pt-BR" sz="2000" kern="1200" dirty="0" err="1">
                          <a:solidFill>
                            <a:schemeClr val="dk1"/>
                          </a:solidFill>
                          <a:effectLst/>
                          <a:latin typeface="+mn-lt"/>
                          <a:ea typeface="+mn-ea"/>
                          <a:cs typeface="+mn-cs"/>
                        </a:rPr>
                        <a:t>segurança</a:t>
                      </a:r>
                      <a:r>
                        <a:rPr lang="pt-BR" sz="2000" kern="1200" dirty="0">
                          <a:solidFill>
                            <a:schemeClr val="dk1"/>
                          </a:solidFill>
                          <a:effectLst/>
                          <a:latin typeface="+mn-lt"/>
                          <a:ea typeface="+mn-ea"/>
                          <a:cs typeface="+mn-cs"/>
                        </a:rPr>
                        <a:t> dos </a:t>
                      </a:r>
                      <a:r>
                        <a:rPr lang="pt-BR" sz="2000" i="1" kern="1200" dirty="0">
                          <a:solidFill>
                            <a:schemeClr val="dk1"/>
                          </a:solidFill>
                          <a:effectLst/>
                          <a:latin typeface="+mn-lt"/>
                          <a:ea typeface="+mn-ea"/>
                          <a:cs typeface="+mn-cs"/>
                        </a:rPr>
                        <a:t>Campi</a:t>
                      </a:r>
                      <a:r>
                        <a:rPr lang="pt-BR" sz="2000" kern="1200" dirty="0">
                          <a:solidFill>
                            <a:schemeClr val="dk1"/>
                          </a:solidFill>
                          <a:effectLst/>
                          <a:latin typeface="+mn-lt"/>
                          <a:ea typeface="+mn-ea"/>
                          <a:cs typeface="+mn-cs"/>
                        </a:rPr>
                        <a:t>;</a:t>
                      </a:r>
                    </a:p>
                  </a:txBody>
                  <a:tcPr/>
                </a:tc>
                <a:extLst>
                  <a:ext uri="{0D108BD9-81ED-4DB2-BD59-A6C34878D82A}">
                    <a16:rowId xmlns:a16="http://schemas.microsoft.com/office/drawing/2014/main" val="2663891659"/>
                  </a:ext>
                </a:extLst>
              </a:tr>
            </a:tbl>
          </a:graphicData>
        </a:graphic>
      </p:graphicFrame>
    </p:spTree>
    <p:extLst>
      <p:ext uri="{BB962C8B-B14F-4D97-AF65-F5344CB8AC3E}">
        <p14:creationId xmlns:p14="http://schemas.microsoft.com/office/powerpoint/2010/main" val="18989244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BA0B683C-12BB-4CBB-AD94-187B78BAC267}"/>
              </a:ext>
            </a:extLst>
          </p:cNvPr>
          <p:cNvSpPr>
            <a:spLocks noGrp="1"/>
          </p:cNvSpPr>
          <p:nvPr>
            <p:ph idx="1"/>
          </p:nvPr>
        </p:nvSpPr>
        <p:spPr>
          <a:xfrm>
            <a:off x="838200" y="259307"/>
            <a:ext cx="10515600" cy="5917656"/>
          </a:xfrm>
        </p:spPr>
        <p:txBody>
          <a:bodyPr>
            <a:normAutofit fontScale="92500" lnSpcReduction="20000"/>
          </a:bodyPr>
          <a:lstStyle/>
          <a:p>
            <a:pPr marL="0" indent="0">
              <a:buNone/>
            </a:pPr>
            <a:r>
              <a:rPr lang="pt-BR" b="1" dirty="0"/>
              <a:t>Proposta de composição do GT de Segurança Institucional da UFAL</a:t>
            </a:r>
            <a:endParaRPr lang="pt-BR" dirty="0"/>
          </a:p>
          <a:p>
            <a:pPr marL="0" indent="0">
              <a:buNone/>
            </a:pPr>
            <a:r>
              <a:rPr lang="pt-BR" dirty="0"/>
              <a:t>1ª Reunião: Quarta - 21/03 - 14h - Sala dos Conselhos</a:t>
            </a:r>
            <a:br>
              <a:rPr lang="pt-BR" dirty="0"/>
            </a:br>
            <a:br>
              <a:rPr lang="pt-BR" dirty="0"/>
            </a:br>
            <a:r>
              <a:rPr lang="pt-BR" dirty="0"/>
              <a:t>* Especialistas: professoras/es </a:t>
            </a:r>
            <a:r>
              <a:rPr lang="pt-BR" dirty="0" err="1"/>
              <a:t>Suzann</a:t>
            </a:r>
            <a:r>
              <a:rPr lang="pt-BR" dirty="0"/>
              <a:t> (FAU), Elaine (FDA), Emerson (ICS), Ricardo (Arapiraca)</a:t>
            </a:r>
          </a:p>
          <a:p>
            <a:pPr marL="0" indent="0">
              <a:buNone/>
            </a:pPr>
            <a:br>
              <a:rPr lang="pt-BR" dirty="0"/>
            </a:br>
            <a:r>
              <a:rPr lang="pt-BR" dirty="0"/>
              <a:t>* Conselheiros (a definir na próxima sessão do CONSUNI): </a:t>
            </a:r>
          </a:p>
          <a:p>
            <a:pPr marL="0" indent="0">
              <a:buNone/>
            </a:pPr>
            <a:r>
              <a:rPr lang="pt-BR" dirty="0"/>
              <a:t>- Estudantes: </a:t>
            </a:r>
            <a:br>
              <a:rPr lang="pt-BR" dirty="0"/>
            </a:br>
            <a:r>
              <a:rPr lang="pt-BR" dirty="0"/>
              <a:t>- Técnicos:</a:t>
            </a:r>
            <a:br>
              <a:rPr lang="pt-BR" dirty="0"/>
            </a:br>
            <a:r>
              <a:rPr lang="pt-BR" dirty="0"/>
              <a:t>- Docentes:</a:t>
            </a:r>
          </a:p>
          <a:p>
            <a:pPr marL="0" indent="0">
              <a:buNone/>
            </a:pPr>
            <a:r>
              <a:rPr lang="pt-BR" dirty="0"/>
              <a:t>* Representante do Fórum dos Diretores:</a:t>
            </a:r>
          </a:p>
          <a:p>
            <a:pPr marL="0" indent="0">
              <a:buNone/>
            </a:pPr>
            <a:r>
              <a:rPr lang="pt-BR" dirty="0"/>
              <a:t>* Representação ADUFAL:</a:t>
            </a:r>
            <a:br>
              <a:rPr lang="pt-BR" dirty="0"/>
            </a:br>
            <a:r>
              <a:rPr lang="pt-BR" dirty="0"/>
              <a:t>* Representação SINTUFAL:</a:t>
            </a:r>
            <a:br>
              <a:rPr lang="pt-BR" dirty="0"/>
            </a:br>
            <a:r>
              <a:rPr lang="pt-BR" dirty="0"/>
              <a:t>* Representação DCE/CEB:</a:t>
            </a:r>
          </a:p>
          <a:p>
            <a:pPr marL="0" indent="0">
              <a:buNone/>
            </a:pPr>
            <a:r>
              <a:rPr lang="pt-BR" dirty="0"/>
              <a:t>* Representante da ANU: </a:t>
            </a:r>
          </a:p>
          <a:p>
            <a:pPr marL="0" indent="0">
              <a:buNone/>
            </a:pPr>
            <a:r>
              <a:rPr lang="pt-BR" dirty="0"/>
              <a:t>* Representante da Residência Universitária:</a:t>
            </a:r>
          </a:p>
          <a:p>
            <a:pPr marL="0" indent="0">
              <a:buNone/>
            </a:pPr>
            <a:r>
              <a:rPr lang="pt-BR" dirty="0"/>
              <a:t>* Representação </a:t>
            </a:r>
            <a:r>
              <a:rPr lang="pt-BR"/>
              <a:t>do comitê do HUPAA:</a:t>
            </a:r>
            <a:endParaRPr lang="pt-BR" dirty="0"/>
          </a:p>
          <a:p>
            <a:endParaRPr lang="pt-BR" dirty="0"/>
          </a:p>
        </p:txBody>
      </p:sp>
    </p:spTree>
    <p:extLst>
      <p:ext uri="{BB962C8B-B14F-4D97-AF65-F5344CB8AC3E}">
        <p14:creationId xmlns:p14="http://schemas.microsoft.com/office/powerpoint/2010/main" val="30816181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665458-3F3A-44B7-BADC-FFCECEF814E0}"/>
              </a:ext>
            </a:extLst>
          </p:cNvPr>
          <p:cNvSpPr>
            <a:spLocks noGrp="1"/>
          </p:cNvSpPr>
          <p:nvPr>
            <p:ph type="title"/>
          </p:nvPr>
        </p:nvSpPr>
        <p:spPr>
          <a:xfrm>
            <a:off x="838200" y="365126"/>
            <a:ext cx="10515600" cy="483014"/>
          </a:xfrm>
        </p:spPr>
        <p:txBody>
          <a:bodyPr>
            <a:normAutofit fontScale="90000"/>
          </a:bodyPr>
          <a:lstStyle/>
          <a:p>
            <a:pPr algn="ctr"/>
            <a:r>
              <a:rPr lang="pt-BR" dirty="0"/>
              <a:t>AÇÕES EMERGENCIAIS</a:t>
            </a:r>
          </a:p>
        </p:txBody>
      </p:sp>
      <p:graphicFrame>
        <p:nvGraphicFramePr>
          <p:cNvPr id="4" name="Espaço Reservado para Conteúdo 3">
            <a:extLst>
              <a:ext uri="{FF2B5EF4-FFF2-40B4-BE49-F238E27FC236}">
                <a16:creationId xmlns:a16="http://schemas.microsoft.com/office/drawing/2014/main" id="{4B9A08AF-289B-41AB-8681-C700CA58783C}"/>
              </a:ext>
            </a:extLst>
          </p:cNvPr>
          <p:cNvGraphicFramePr>
            <a:graphicFrameLocks noGrp="1"/>
          </p:cNvGraphicFramePr>
          <p:nvPr>
            <p:ph idx="1"/>
            <p:extLst>
              <p:ext uri="{D42A27DB-BD31-4B8C-83A1-F6EECF244321}">
                <p14:modId xmlns:p14="http://schemas.microsoft.com/office/powerpoint/2010/main" val="2781491001"/>
              </p:ext>
            </p:extLst>
          </p:nvPr>
        </p:nvGraphicFramePr>
        <p:xfrm>
          <a:off x="838200" y="993775"/>
          <a:ext cx="9909313" cy="5308600"/>
        </p:xfrm>
        <a:graphic>
          <a:graphicData uri="http://schemas.openxmlformats.org/drawingml/2006/table">
            <a:tbl>
              <a:tblPr firstRow="1" bandRow="1">
                <a:tableStyleId>{5C22544A-7EE6-4342-B048-85BDC9FD1C3A}</a:tableStyleId>
              </a:tblPr>
              <a:tblGrid>
                <a:gridCol w="3505200">
                  <a:extLst>
                    <a:ext uri="{9D8B030D-6E8A-4147-A177-3AD203B41FA5}">
                      <a16:colId xmlns:a16="http://schemas.microsoft.com/office/drawing/2014/main" val="1832175478"/>
                    </a:ext>
                  </a:extLst>
                </a:gridCol>
                <a:gridCol w="3505200">
                  <a:extLst>
                    <a:ext uri="{9D8B030D-6E8A-4147-A177-3AD203B41FA5}">
                      <a16:colId xmlns:a16="http://schemas.microsoft.com/office/drawing/2014/main" val="945927440"/>
                    </a:ext>
                  </a:extLst>
                </a:gridCol>
                <a:gridCol w="2898913">
                  <a:extLst>
                    <a:ext uri="{9D8B030D-6E8A-4147-A177-3AD203B41FA5}">
                      <a16:colId xmlns:a16="http://schemas.microsoft.com/office/drawing/2014/main" val="2427810785"/>
                    </a:ext>
                  </a:extLst>
                </a:gridCol>
              </a:tblGrid>
              <a:tr h="370840">
                <a:tc>
                  <a:txBody>
                    <a:bodyPr/>
                    <a:lstStyle/>
                    <a:p>
                      <a:r>
                        <a:rPr lang="pt-BR" dirty="0"/>
                        <a:t>AÇÃO</a:t>
                      </a:r>
                    </a:p>
                  </a:txBody>
                  <a:tcPr/>
                </a:tc>
                <a:tc>
                  <a:txBody>
                    <a:bodyPr/>
                    <a:lstStyle/>
                    <a:p>
                      <a:r>
                        <a:rPr lang="pt-BR" dirty="0"/>
                        <a:t>PRAZO</a:t>
                      </a:r>
                    </a:p>
                  </a:txBody>
                  <a:tcPr/>
                </a:tc>
                <a:tc>
                  <a:txBody>
                    <a:bodyPr/>
                    <a:lstStyle/>
                    <a:p>
                      <a:r>
                        <a:rPr lang="pt-BR" sz="1600" dirty="0"/>
                        <a:t>RESPONSÁVEIS/ENVOLVIDOS</a:t>
                      </a:r>
                    </a:p>
                  </a:txBody>
                  <a:tcPr/>
                </a:tc>
                <a:extLst>
                  <a:ext uri="{0D108BD9-81ED-4DB2-BD59-A6C34878D82A}">
                    <a16:rowId xmlns:a16="http://schemas.microsoft.com/office/drawing/2014/main" val="3263589039"/>
                  </a:ext>
                </a:extLst>
              </a:tr>
              <a:tr h="370840">
                <a:tc>
                  <a:txBody>
                    <a:bodyPr/>
                    <a:lstStyle/>
                    <a:p>
                      <a:pPr marL="0" marR="0" lvl="0" indent="0" algn="l" rtl="0" hangingPunct="1">
                        <a:lnSpc>
                          <a:spcPct val="100000"/>
                        </a:lnSpc>
                        <a:spcBef>
                          <a:spcPts val="0"/>
                        </a:spcBef>
                        <a:spcAft>
                          <a:spcPts val="0"/>
                        </a:spcAft>
                        <a:buNone/>
                        <a:tabLst/>
                      </a:pPr>
                      <a:r>
                        <a:rPr lang="pt-BR" sz="1800" b="0" i="0" u="none" strike="noStrike" kern="1200" cap="none" spc="0" baseline="0" dirty="0">
                          <a:ln>
                            <a:noFill/>
                          </a:ln>
                          <a:solidFill>
                            <a:srgbClr val="000000"/>
                          </a:solidFill>
                          <a:latin typeface="Calibri" pitchFamily="18"/>
                          <a:ea typeface="Microsoft YaHei" pitchFamily="2"/>
                          <a:cs typeface="Mangal" pitchFamily="2"/>
                        </a:rPr>
                        <a:t>Reforço da iluminação externa e interna dos blocos e alocação de novos refletores em pontos estratégicos eliminando os ”pontos cegos” dos prédios das unidades e nas áreas descampadas;</a:t>
                      </a:r>
                    </a:p>
                  </a:txBody>
                  <a:tcPr/>
                </a:tc>
                <a:tc>
                  <a:txBody>
                    <a:bodyPr/>
                    <a:lstStyle/>
                    <a:p>
                      <a:pPr marL="0" marR="0" lvl="0" indent="0" algn="l" rtl="0" hangingPunct="1">
                        <a:lnSpc>
                          <a:spcPct val="100000"/>
                        </a:lnSpc>
                        <a:spcBef>
                          <a:spcPts val="0"/>
                        </a:spcBef>
                        <a:spcAft>
                          <a:spcPts val="0"/>
                        </a:spcAft>
                        <a:buNone/>
                        <a:tabLst/>
                      </a:pPr>
                      <a:r>
                        <a:rPr lang="pt-BR" sz="1800" b="0" i="0" u="none" strike="noStrike" kern="1200" cap="none" spc="0" baseline="0" dirty="0">
                          <a:ln>
                            <a:noFill/>
                          </a:ln>
                          <a:solidFill>
                            <a:srgbClr val="000000"/>
                          </a:solidFill>
                          <a:latin typeface="Calibri" pitchFamily="18"/>
                          <a:ea typeface="Microsoft YaHei" pitchFamily="2"/>
                          <a:cs typeface="Mangal" pitchFamily="2"/>
                        </a:rPr>
                        <a:t>Início Imediato com previsão de finalização em até 90 dias</a:t>
                      </a:r>
                    </a:p>
                  </a:txBody>
                  <a:tcPr/>
                </a:tc>
                <a:tc>
                  <a:txBody>
                    <a:bodyPr/>
                    <a:lstStyle/>
                    <a:p>
                      <a:pPr marL="0" marR="0" lvl="0" indent="0" algn="l" rtl="0" hangingPunct="1">
                        <a:lnSpc>
                          <a:spcPct val="100000"/>
                        </a:lnSpc>
                        <a:spcBef>
                          <a:spcPts val="0"/>
                        </a:spcBef>
                        <a:spcAft>
                          <a:spcPts val="0"/>
                        </a:spcAft>
                        <a:buNone/>
                        <a:tabLst/>
                      </a:pPr>
                      <a:r>
                        <a:rPr lang="pt-BR" sz="1800" b="0" i="0" u="none" strike="noStrike" kern="1200" cap="none" spc="0" baseline="0" dirty="0">
                          <a:ln>
                            <a:noFill/>
                          </a:ln>
                          <a:solidFill>
                            <a:srgbClr val="000000"/>
                          </a:solidFill>
                          <a:latin typeface="Calibri" pitchFamily="18"/>
                          <a:ea typeface="Microsoft YaHei" pitchFamily="2"/>
                          <a:cs typeface="Mangal" pitchFamily="2"/>
                        </a:rPr>
                        <a:t>SINFRA</a:t>
                      </a:r>
                    </a:p>
                  </a:txBody>
                  <a:tcPr/>
                </a:tc>
                <a:extLst>
                  <a:ext uri="{0D108BD9-81ED-4DB2-BD59-A6C34878D82A}">
                    <a16:rowId xmlns:a16="http://schemas.microsoft.com/office/drawing/2014/main" val="4099028249"/>
                  </a:ext>
                </a:extLst>
              </a:tr>
              <a:tr h="370840">
                <a:tc>
                  <a:txBody>
                    <a:bodyPr/>
                    <a:lstStyle/>
                    <a:p>
                      <a:pPr marL="0" marR="0" lvl="0" indent="0" algn="l" rtl="0" hangingPunct="1">
                        <a:lnSpc>
                          <a:spcPct val="100000"/>
                        </a:lnSpc>
                        <a:spcBef>
                          <a:spcPts val="0"/>
                        </a:spcBef>
                        <a:spcAft>
                          <a:spcPts val="0"/>
                        </a:spcAft>
                        <a:buNone/>
                        <a:tabLst/>
                      </a:pPr>
                      <a:r>
                        <a:rPr lang="pt-BR" sz="1800" b="0" i="0" u="none" strike="noStrike" kern="1200" cap="none" spc="0" baseline="0" dirty="0">
                          <a:ln>
                            <a:noFill/>
                          </a:ln>
                          <a:solidFill>
                            <a:srgbClr val="000000"/>
                          </a:solidFill>
                          <a:latin typeface="Calibri" pitchFamily="18"/>
                          <a:ea typeface="Microsoft YaHei" pitchFamily="2"/>
                          <a:cs typeface="Mangal" pitchFamily="2"/>
                        </a:rPr>
                        <a:t>Realocação de postos fixos de vigilância e intensificação das rondas da vigilância motorizada, particularmente nas vias laterais do Campus</a:t>
                      </a:r>
                    </a:p>
                  </a:txBody>
                  <a:tcPr/>
                </a:tc>
                <a:tc>
                  <a:txBody>
                    <a:bodyPr/>
                    <a:lstStyle/>
                    <a:p>
                      <a:pPr marL="0" marR="0" lvl="0" indent="0" algn="l" rtl="0" hangingPunct="1">
                        <a:lnSpc>
                          <a:spcPct val="100000"/>
                        </a:lnSpc>
                        <a:spcBef>
                          <a:spcPts val="0"/>
                        </a:spcBef>
                        <a:spcAft>
                          <a:spcPts val="0"/>
                        </a:spcAft>
                        <a:buNone/>
                        <a:tabLst/>
                      </a:pPr>
                      <a:r>
                        <a:rPr lang="pt-BR" sz="1800" b="0" i="0" u="none" strike="noStrike" kern="1200" cap="none" spc="0" baseline="0" dirty="0">
                          <a:ln>
                            <a:noFill/>
                          </a:ln>
                          <a:solidFill>
                            <a:srgbClr val="000000"/>
                          </a:solidFill>
                          <a:latin typeface="Calibri" pitchFamily="18"/>
                          <a:ea typeface="Microsoft YaHei" pitchFamily="2"/>
                          <a:cs typeface="Mangal" pitchFamily="2"/>
                        </a:rPr>
                        <a:t>Início Imediato</a:t>
                      </a:r>
                    </a:p>
                  </a:txBody>
                  <a:tcPr/>
                </a:tc>
                <a:tc>
                  <a:txBody>
                    <a:bodyPr/>
                    <a:lstStyle/>
                    <a:p>
                      <a:pPr marL="0" marR="0" lvl="0" indent="0" algn="l" rtl="0" hangingPunct="1">
                        <a:lnSpc>
                          <a:spcPct val="100000"/>
                        </a:lnSpc>
                        <a:spcBef>
                          <a:spcPts val="0"/>
                        </a:spcBef>
                        <a:spcAft>
                          <a:spcPts val="0"/>
                        </a:spcAft>
                        <a:buNone/>
                        <a:tabLst/>
                      </a:pPr>
                      <a:r>
                        <a:rPr lang="pt-BR" sz="1800" b="0" i="0" u="none" strike="noStrike" kern="1200" cap="none" spc="0" baseline="0" dirty="0">
                          <a:ln>
                            <a:noFill/>
                          </a:ln>
                          <a:solidFill>
                            <a:srgbClr val="000000"/>
                          </a:solidFill>
                          <a:latin typeface="Calibri" pitchFamily="18"/>
                          <a:ea typeface="Microsoft YaHei" pitchFamily="2"/>
                          <a:cs typeface="Mangal" pitchFamily="2"/>
                        </a:rPr>
                        <a:t>SINFRA e Gabinete</a:t>
                      </a:r>
                    </a:p>
                  </a:txBody>
                  <a:tcPr/>
                </a:tc>
                <a:extLst>
                  <a:ext uri="{0D108BD9-81ED-4DB2-BD59-A6C34878D82A}">
                    <a16:rowId xmlns:a16="http://schemas.microsoft.com/office/drawing/2014/main" val="2540633549"/>
                  </a:ext>
                </a:extLst>
              </a:tr>
              <a:tr h="370840">
                <a:tc>
                  <a:txBody>
                    <a:bodyPr/>
                    <a:lstStyle/>
                    <a:p>
                      <a:pPr marL="0" marR="0" lvl="0" indent="0" algn="l" rtl="0" hangingPunct="1">
                        <a:lnSpc>
                          <a:spcPct val="100000"/>
                        </a:lnSpc>
                        <a:spcBef>
                          <a:spcPts val="0"/>
                        </a:spcBef>
                        <a:spcAft>
                          <a:spcPts val="0"/>
                        </a:spcAft>
                        <a:buNone/>
                        <a:tabLst>
                          <a:tab pos="0" algn="l"/>
                        </a:tabLst>
                      </a:pPr>
                      <a:r>
                        <a:rPr lang="pt-BR" sz="1800" b="0" i="0" u="none" strike="noStrike" kern="1200" cap="none" spc="0" baseline="0" dirty="0">
                          <a:ln>
                            <a:noFill/>
                          </a:ln>
                          <a:solidFill>
                            <a:srgbClr val="000000"/>
                          </a:solidFill>
                          <a:latin typeface="Calibri" pitchFamily="18"/>
                          <a:ea typeface="Microsoft YaHei" pitchFamily="2"/>
                          <a:cs typeface="Mangal" pitchFamily="2"/>
                        </a:rPr>
                        <a:t>Fortalecimento da parceria com o </a:t>
                      </a:r>
                      <a:r>
                        <a:rPr lang="pt-BR" sz="1800" b="1" i="0" u="none" strike="noStrike" kern="1200" cap="none" spc="0" baseline="0" dirty="0">
                          <a:ln>
                            <a:noFill/>
                          </a:ln>
                          <a:solidFill>
                            <a:srgbClr val="000000"/>
                          </a:solidFill>
                          <a:latin typeface="Calibri" pitchFamily="18"/>
                          <a:ea typeface="Microsoft YaHei" pitchFamily="2"/>
                          <a:cs typeface="Mangal" pitchFamily="2"/>
                        </a:rPr>
                        <a:t>Batalhão de Polícia de Guarda</a:t>
                      </a:r>
                      <a:r>
                        <a:rPr lang="pt-BR" sz="1800" b="0" i="0" u="none" strike="noStrike" kern="1200" cap="none" spc="0" baseline="0" dirty="0">
                          <a:ln>
                            <a:noFill/>
                          </a:ln>
                          <a:solidFill>
                            <a:srgbClr val="000000"/>
                          </a:solidFill>
                          <a:latin typeface="Calibri" pitchFamily="18"/>
                          <a:ea typeface="Microsoft YaHei" pitchFamily="2"/>
                          <a:cs typeface="Mangal" pitchFamily="2"/>
                        </a:rPr>
                        <a:t> (</a:t>
                      </a:r>
                      <a:r>
                        <a:rPr lang="pt-BR" sz="1800" b="0" i="0" u="none" strike="noStrike" kern="1200" cap="none" spc="0" baseline="0" dirty="0" err="1">
                          <a:ln>
                            <a:noFill/>
                          </a:ln>
                          <a:solidFill>
                            <a:srgbClr val="000000"/>
                          </a:solidFill>
                          <a:latin typeface="Calibri" pitchFamily="18"/>
                          <a:ea typeface="Microsoft YaHei" pitchFamily="2"/>
                          <a:cs typeface="Mangal" pitchFamily="2"/>
                        </a:rPr>
                        <a:t>BPGd</a:t>
                      </a:r>
                      <a:r>
                        <a:rPr lang="pt-BR" sz="1800" b="0" i="0" u="none" strike="noStrike" kern="1200" cap="none" spc="0" baseline="0" dirty="0">
                          <a:ln>
                            <a:noFill/>
                          </a:ln>
                          <a:solidFill>
                            <a:srgbClr val="000000"/>
                          </a:solidFill>
                          <a:latin typeface="Calibri" pitchFamily="18"/>
                          <a:ea typeface="Microsoft YaHei" pitchFamily="2"/>
                          <a:cs typeface="Mangal" pitchFamily="2"/>
                        </a:rPr>
                        <a:t>) para a manutenção das </a:t>
                      </a:r>
                      <a:r>
                        <a:rPr lang="pt-BR" sz="1800" b="1" i="0" u="none" strike="noStrike" kern="1200" cap="none" spc="0" baseline="0" dirty="0">
                          <a:ln>
                            <a:noFill/>
                          </a:ln>
                          <a:solidFill>
                            <a:srgbClr val="000000"/>
                          </a:solidFill>
                          <a:latin typeface="Calibri" pitchFamily="18"/>
                          <a:ea typeface="Microsoft YaHei" pitchFamily="2"/>
                          <a:cs typeface="Mangal" pitchFamily="2"/>
                        </a:rPr>
                        <a:t>rondas</a:t>
                      </a:r>
                      <a:r>
                        <a:rPr lang="pt-BR" sz="1800" b="0" i="0" u="none" strike="noStrike" kern="1200" cap="none" spc="0" baseline="0" dirty="0">
                          <a:ln>
                            <a:noFill/>
                          </a:ln>
                          <a:solidFill>
                            <a:srgbClr val="000000"/>
                          </a:solidFill>
                          <a:latin typeface="Calibri" pitchFamily="18"/>
                          <a:ea typeface="Microsoft YaHei" pitchFamily="2"/>
                          <a:cs typeface="Mangal" pitchFamily="2"/>
                        </a:rPr>
                        <a:t> no </a:t>
                      </a:r>
                      <a:r>
                        <a:rPr lang="pt-BR" sz="1800" b="1" i="0" u="none" strike="noStrike" kern="1200" cap="none" spc="0" baseline="0" dirty="0">
                          <a:ln>
                            <a:noFill/>
                          </a:ln>
                          <a:solidFill>
                            <a:srgbClr val="000000"/>
                          </a:solidFill>
                          <a:latin typeface="Calibri" pitchFamily="18"/>
                          <a:ea typeface="Microsoft YaHei" pitchFamily="2"/>
                          <a:cs typeface="Mangal" pitchFamily="2"/>
                        </a:rPr>
                        <a:t>entorno do Campus</a:t>
                      </a:r>
                      <a:r>
                        <a:rPr lang="pt-BR" sz="1800" b="0" i="0" u="none" strike="noStrike" kern="1200" cap="none" spc="0" baseline="0" dirty="0">
                          <a:ln>
                            <a:noFill/>
                          </a:ln>
                          <a:solidFill>
                            <a:srgbClr val="000000"/>
                          </a:solidFill>
                          <a:latin typeface="Calibri" pitchFamily="18"/>
                          <a:ea typeface="Microsoft YaHei" pitchFamily="2"/>
                          <a:cs typeface="Mangal" pitchFamily="2"/>
                        </a:rPr>
                        <a:t> e do </a:t>
                      </a:r>
                      <a:r>
                        <a:rPr lang="pt-BR" sz="1800" b="1" i="0" u="none" strike="noStrike" kern="1200" cap="none" spc="0" baseline="0" dirty="0">
                          <a:ln>
                            <a:noFill/>
                          </a:ln>
                          <a:solidFill>
                            <a:srgbClr val="000000"/>
                          </a:solidFill>
                          <a:latin typeface="Calibri" pitchFamily="18"/>
                          <a:ea typeface="Microsoft YaHei" pitchFamily="2"/>
                          <a:cs typeface="Mangal" pitchFamily="2"/>
                        </a:rPr>
                        <a:t>policiamento nos portões de acesso</a:t>
                      </a:r>
                      <a:r>
                        <a:rPr lang="pt-BR" sz="1800" b="0" i="0" u="none" strike="noStrike" kern="1200" cap="none" spc="0" baseline="0" dirty="0">
                          <a:ln>
                            <a:noFill/>
                          </a:ln>
                          <a:solidFill>
                            <a:srgbClr val="000000"/>
                          </a:solidFill>
                          <a:latin typeface="Calibri" pitchFamily="18"/>
                          <a:ea typeface="Microsoft YaHei" pitchFamily="2"/>
                          <a:cs typeface="Mangal" pitchFamily="2"/>
                        </a:rPr>
                        <a:t>;</a:t>
                      </a:r>
                    </a:p>
                  </a:txBody>
                  <a:tcPr/>
                </a:tc>
                <a:tc>
                  <a:txBody>
                    <a:bodyPr/>
                    <a:lstStyle/>
                    <a:p>
                      <a:pPr marL="0" marR="0" lvl="0" indent="0" algn="l" rtl="0" hangingPunct="1">
                        <a:lnSpc>
                          <a:spcPct val="100000"/>
                        </a:lnSpc>
                        <a:spcBef>
                          <a:spcPts val="0"/>
                        </a:spcBef>
                        <a:spcAft>
                          <a:spcPts val="0"/>
                        </a:spcAft>
                        <a:buNone/>
                        <a:tabLst/>
                      </a:pPr>
                      <a:r>
                        <a:rPr lang="pt-BR" sz="1800" b="0" i="0" u="none" strike="noStrike" kern="1200" cap="none" spc="0" baseline="0" dirty="0">
                          <a:ln>
                            <a:noFill/>
                          </a:ln>
                          <a:solidFill>
                            <a:srgbClr val="000000"/>
                          </a:solidFill>
                          <a:latin typeface="Calibri" pitchFamily="18"/>
                          <a:ea typeface="Microsoft YaHei" pitchFamily="2"/>
                          <a:cs typeface="Mangal" pitchFamily="2"/>
                        </a:rPr>
                        <a:t>Efetivado</a:t>
                      </a:r>
                    </a:p>
                  </a:txBody>
                  <a:tcPr/>
                </a:tc>
                <a:tc>
                  <a:txBody>
                    <a:bodyPr/>
                    <a:lstStyle/>
                    <a:p>
                      <a:pPr marL="0" marR="0" lvl="0" indent="0" algn="l" rtl="0" hangingPunct="1">
                        <a:lnSpc>
                          <a:spcPct val="100000"/>
                        </a:lnSpc>
                        <a:spcBef>
                          <a:spcPts val="0"/>
                        </a:spcBef>
                        <a:spcAft>
                          <a:spcPts val="0"/>
                        </a:spcAft>
                        <a:buNone/>
                        <a:tabLst/>
                      </a:pPr>
                      <a:r>
                        <a:rPr lang="pt-BR" sz="1800" b="0" i="0" u="none" strike="noStrike" kern="1200" cap="none" spc="0" baseline="0" dirty="0">
                          <a:ln>
                            <a:noFill/>
                          </a:ln>
                          <a:solidFill>
                            <a:srgbClr val="000000"/>
                          </a:solidFill>
                          <a:latin typeface="Calibri" pitchFamily="18"/>
                          <a:ea typeface="Microsoft YaHei" pitchFamily="2"/>
                          <a:cs typeface="Mangal" pitchFamily="2"/>
                        </a:rPr>
                        <a:t>Gabinete</a:t>
                      </a:r>
                    </a:p>
                  </a:txBody>
                  <a:tcPr/>
                </a:tc>
                <a:extLst>
                  <a:ext uri="{0D108BD9-81ED-4DB2-BD59-A6C34878D82A}">
                    <a16:rowId xmlns:a16="http://schemas.microsoft.com/office/drawing/2014/main" val="2681632549"/>
                  </a:ext>
                </a:extLst>
              </a:tr>
            </a:tbl>
          </a:graphicData>
        </a:graphic>
      </p:graphicFrame>
    </p:spTree>
    <p:extLst>
      <p:ext uri="{BB962C8B-B14F-4D97-AF65-F5344CB8AC3E}">
        <p14:creationId xmlns:p14="http://schemas.microsoft.com/office/powerpoint/2010/main" val="1475501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98B921B-C114-4796-9608-10A4A6716294}"/>
              </a:ext>
            </a:extLst>
          </p:cNvPr>
          <p:cNvSpPr>
            <a:spLocks noGrp="1"/>
          </p:cNvSpPr>
          <p:nvPr>
            <p:ph type="title"/>
          </p:nvPr>
        </p:nvSpPr>
        <p:spPr>
          <a:xfrm>
            <a:off x="838200" y="365126"/>
            <a:ext cx="10515600" cy="748058"/>
          </a:xfrm>
        </p:spPr>
        <p:txBody>
          <a:bodyPr>
            <a:normAutofit/>
          </a:bodyPr>
          <a:lstStyle/>
          <a:p>
            <a:pPr algn="ctr"/>
            <a:r>
              <a:rPr lang="pt-BR" sz="4000" dirty="0"/>
              <a:t>AÇÕES EMERGENCIAIS</a:t>
            </a:r>
          </a:p>
        </p:txBody>
      </p:sp>
      <p:graphicFrame>
        <p:nvGraphicFramePr>
          <p:cNvPr id="4" name="Espaço Reservado para Conteúdo 3">
            <a:extLst>
              <a:ext uri="{FF2B5EF4-FFF2-40B4-BE49-F238E27FC236}">
                <a16:creationId xmlns:a16="http://schemas.microsoft.com/office/drawing/2014/main" id="{8FCECFF2-8DE3-4167-BF6A-3DF58CB0BB18}"/>
              </a:ext>
            </a:extLst>
          </p:cNvPr>
          <p:cNvGraphicFramePr>
            <a:graphicFrameLocks noGrp="1"/>
          </p:cNvGraphicFramePr>
          <p:nvPr>
            <p:ph idx="1"/>
            <p:extLst>
              <p:ext uri="{D42A27DB-BD31-4B8C-83A1-F6EECF244321}">
                <p14:modId xmlns:p14="http://schemas.microsoft.com/office/powerpoint/2010/main" val="1506235053"/>
              </p:ext>
            </p:extLst>
          </p:nvPr>
        </p:nvGraphicFramePr>
        <p:xfrm>
          <a:off x="838200" y="1007167"/>
          <a:ext cx="9803295" cy="5281433"/>
        </p:xfrm>
        <a:graphic>
          <a:graphicData uri="http://schemas.openxmlformats.org/drawingml/2006/table">
            <a:tbl>
              <a:tblPr firstRow="1" bandRow="1">
                <a:tableStyleId>{5C22544A-7EE6-4342-B048-85BDC9FD1C3A}</a:tableStyleId>
              </a:tblPr>
              <a:tblGrid>
                <a:gridCol w="4383157">
                  <a:extLst>
                    <a:ext uri="{9D8B030D-6E8A-4147-A177-3AD203B41FA5}">
                      <a16:colId xmlns:a16="http://schemas.microsoft.com/office/drawing/2014/main" val="71450167"/>
                    </a:ext>
                  </a:extLst>
                </a:gridCol>
                <a:gridCol w="2623930">
                  <a:extLst>
                    <a:ext uri="{9D8B030D-6E8A-4147-A177-3AD203B41FA5}">
                      <a16:colId xmlns:a16="http://schemas.microsoft.com/office/drawing/2014/main" val="4088828070"/>
                    </a:ext>
                  </a:extLst>
                </a:gridCol>
                <a:gridCol w="2796208">
                  <a:extLst>
                    <a:ext uri="{9D8B030D-6E8A-4147-A177-3AD203B41FA5}">
                      <a16:colId xmlns:a16="http://schemas.microsoft.com/office/drawing/2014/main" val="1293880879"/>
                    </a:ext>
                  </a:extLst>
                </a:gridCol>
              </a:tblGrid>
              <a:tr h="543339">
                <a:tc>
                  <a:txBody>
                    <a:bodyPr/>
                    <a:lstStyle/>
                    <a:p>
                      <a:pPr algn="ctr"/>
                      <a:r>
                        <a:rPr lang="pt-BR" dirty="0"/>
                        <a:t>AÇÃO</a:t>
                      </a:r>
                    </a:p>
                  </a:txBody>
                  <a:tcPr/>
                </a:tc>
                <a:tc>
                  <a:txBody>
                    <a:bodyPr/>
                    <a:lstStyle/>
                    <a:p>
                      <a:pPr algn="ctr"/>
                      <a:r>
                        <a:rPr lang="pt-BR" dirty="0"/>
                        <a:t>PRAZO</a:t>
                      </a:r>
                    </a:p>
                  </a:txBody>
                  <a:tcPr/>
                </a:tc>
                <a:tc>
                  <a:txBody>
                    <a:bodyPr/>
                    <a:lstStyle/>
                    <a:p>
                      <a:pPr algn="ctr"/>
                      <a:r>
                        <a:rPr lang="pt-BR" sz="1600" dirty="0"/>
                        <a:t>RESPONSÁVEIS/ENVOLVIDOS</a:t>
                      </a:r>
                    </a:p>
                  </a:txBody>
                  <a:tcPr/>
                </a:tc>
                <a:extLst>
                  <a:ext uri="{0D108BD9-81ED-4DB2-BD59-A6C34878D82A}">
                    <a16:rowId xmlns:a16="http://schemas.microsoft.com/office/drawing/2014/main" val="2221644276"/>
                  </a:ext>
                </a:extLst>
              </a:tr>
              <a:tr h="1736035">
                <a:tc>
                  <a:txBody>
                    <a:bodyPr/>
                    <a:lstStyle/>
                    <a:p>
                      <a:pPr marL="0" marR="0" lvl="0" indent="0" algn="l" rtl="0" hangingPunct="1">
                        <a:lnSpc>
                          <a:spcPct val="100000"/>
                        </a:lnSpc>
                        <a:spcBef>
                          <a:spcPts val="0"/>
                        </a:spcBef>
                        <a:spcAft>
                          <a:spcPts val="0"/>
                        </a:spcAft>
                        <a:buNone/>
                        <a:tabLst>
                          <a:tab pos="0" algn="l"/>
                        </a:tabLst>
                      </a:pPr>
                      <a:endParaRPr lang="pt-BR" sz="1800" b="0" i="0" u="none" strike="noStrike" kern="1200" cap="none" spc="0" baseline="0" dirty="0">
                        <a:ln>
                          <a:noFill/>
                        </a:ln>
                        <a:solidFill>
                          <a:srgbClr val="000000"/>
                        </a:solidFill>
                        <a:latin typeface="Calibri" pitchFamily="18"/>
                        <a:ea typeface="Microsoft YaHei" pitchFamily="2"/>
                        <a:cs typeface="Mangal" pitchFamily="2"/>
                      </a:endParaRPr>
                    </a:p>
                    <a:p>
                      <a:pPr marL="0" marR="0" lvl="0" indent="0" algn="l" rtl="0" hangingPunct="1">
                        <a:lnSpc>
                          <a:spcPct val="100000"/>
                        </a:lnSpc>
                        <a:spcBef>
                          <a:spcPts val="0"/>
                        </a:spcBef>
                        <a:spcAft>
                          <a:spcPts val="0"/>
                        </a:spcAft>
                        <a:buNone/>
                        <a:tabLst>
                          <a:tab pos="0" algn="l"/>
                        </a:tabLst>
                      </a:pPr>
                      <a:r>
                        <a:rPr lang="pt-BR" sz="1800" b="0" i="0" u="none" strike="noStrike" kern="1200" cap="none" spc="0" baseline="0" dirty="0">
                          <a:ln>
                            <a:noFill/>
                          </a:ln>
                          <a:solidFill>
                            <a:srgbClr val="000000"/>
                          </a:solidFill>
                          <a:latin typeface="Calibri" pitchFamily="18"/>
                          <a:ea typeface="Microsoft YaHei" pitchFamily="2"/>
                          <a:cs typeface="Mangal" pitchFamily="2"/>
                        </a:rPr>
                        <a:t>Campanha de orientações sobre </a:t>
                      </a:r>
                      <a:r>
                        <a:rPr lang="pt-BR" sz="1800" b="1" i="0" u="none" strike="noStrike" kern="1200" cap="none" spc="0" baseline="0" dirty="0">
                          <a:ln>
                            <a:noFill/>
                          </a:ln>
                          <a:solidFill>
                            <a:srgbClr val="000000"/>
                          </a:solidFill>
                          <a:latin typeface="Calibri" pitchFamily="18"/>
                          <a:ea typeface="Microsoft YaHei" pitchFamily="2"/>
                          <a:cs typeface="Mangal" pitchFamily="2"/>
                        </a:rPr>
                        <a:t>como acionar os serviços de segurança</a:t>
                      </a:r>
                      <a:r>
                        <a:rPr lang="pt-BR" sz="1800" b="0" i="0" u="none" strike="noStrike" kern="1200" cap="none" spc="0" baseline="0" dirty="0">
                          <a:ln>
                            <a:noFill/>
                          </a:ln>
                          <a:solidFill>
                            <a:srgbClr val="000000"/>
                          </a:solidFill>
                          <a:latin typeface="Calibri" pitchFamily="18"/>
                          <a:ea typeface="Microsoft YaHei" pitchFamily="2"/>
                          <a:cs typeface="Mangal" pitchFamily="2"/>
                        </a:rPr>
                        <a:t> , através de </a:t>
                      </a:r>
                      <a:r>
                        <a:rPr lang="pt-BR" sz="1800" b="1" i="0" u="none" strike="noStrike" kern="1200" cap="none" spc="0" baseline="0" dirty="0">
                          <a:ln>
                            <a:noFill/>
                          </a:ln>
                          <a:solidFill>
                            <a:srgbClr val="000000"/>
                          </a:solidFill>
                          <a:latin typeface="Calibri" pitchFamily="18"/>
                          <a:ea typeface="Microsoft YaHei" pitchFamily="2"/>
                          <a:cs typeface="Mangal" pitchFamily="2"/>
                        </a:rPr>
                        <a:t>ações de comunicação junto à comunidade universitária  (telefone fixo + telefone celular + WhatsApp) </a:t>
                      </a:r>
                    </a:p>
                  </a:txBody>
                  <a:tcPr/>
                </a:tc>
                <a:tc>
                  <a:txBody>
                    <a:bodyPr/>
                    <a:lstStyle/>
                    <a:p>
                      <a:pPr marL="0" marR="0" lvl="0" indent="0" algn="l" rtl="0" hangingPunct="1">
                        <a:lnSpc>
                          <a:spcPct val="100000"/>
                        </a:lnSpc>
                        <a:spcBef>
                          <a:spcPts val="0"/>
                        </a:spcBef>
                        <a:spcAft>
                          <a:spcPts val="0"/>
                        </a:spcAft>
                        <a:buNone/>
                        <a:tabLst/>
                      </a:pPr>
                      <a:r>
                        <a:rPr lang="pt-BR" sz="1800" b="0" i="0" u="none" strike="noStrike" kern="1200" cap="none" spc="0" baseline="0" dirty="0">
                          <a:ln>
                            <a:noFill/>
                          </a:ln>
                          <a:solidFill>
                            <a:srgbClr val="000000"/>
                          </a:solidFill>
                          <a:latin typeface="Calibri" pitchFamily="18"/>
                          <a:ea typeface="Microsoft YaHei" pitchFamily="2"/>
                          <a:cs typeface="Mangal" pitchFamily="2"/>
                        </a:rPr>
                        <a:t>Início Imediato</a:t>
                      </a:r>
                    </a:p>
                  </a:txBody>
                  <a:tcPr/>
                </a:tc>
                <a:tc>
                  <a:txBody>
                    <a:bodyPr/>
                    <a:lstStyle/>
                    <a:p>
                      <a:pPr marL="0" marR="0" lvl="0" indent="0" algn="l" rtl="0" hangingPunct="1">
                        <a:lnSpc>
                          <a:spcPct val="100000"/>
                        </a:lnSpc>
                        <a:spcBef>
                          <a:spcPts val="0"/>
                        </a:spcBef>
                        <a:spcAft>
                          <a:spcPts val="0"/>
                        </a:spcAft>
                        <a:buNone/>
                        <a:tabLst/>
                      </a:pPr>
                      <a:r>
                        <a:rPr lang="pt-BR" sz="1800" b="0" i="0" u="none" strike="noStrike" kern="1200" cap="none" spc="0" baseline="0" dirty="0">
                          <a:ln>
                            <a:noFill/>
                          </a:ln>
                          <a:solidFill>
                            <a:srgbClr val="000000"/>
                          </a:solidFill>
                          <a:latin typeface="Calibri" pitchFamily="18"/>
                          <a:ea typeface="Microsoft YaHei" pitchFamily="2"/>
                          <a:cs typeface="Mangal" pitchFamily="2"/>
                        </a:rPr>
                        <a:t>ASCOM e SINFRA</a:t>
                      </a:r>
                    </a:p>
                  </a:txBody>
                  <a:tcPr/>
                </a:tc>
                <a:extLst>
                  <a:ext uri="{0D108BD9-81ED-4DB2-BD59-A6C34878D82A}">
                    <a16:rowId xmlns:a16="http://schemas.microsoft.com/office/drawing/2014/main" val="2966928291"/>
                  </a:ext>
                </a:extLst>
              </a:tr>
              <a:tr h="1509423">
                <a:tc>
                  <a:txBody>
                    <a:bodyPr/>
                    <a:lstStyle/>
                    <a:p>
                      <a:pPr marL="0" marR="0" indent="0" rtl="0" hangingPunct="0">
                        <a:lnSpc>
                          <a:spcPct val="100000"/>
                        </a:lnSpc>
                        <a:spcBef>
                          <a:spcPts val="0"/>
                        </a:spcBef>
                        <a:spcAft>
                          <a:spcPts val="0"/>
                        </a:spcAft>
                        <a:tabLst/>
                      </a:pPr>
                      <a:r>
                        <a:rPr lang="pt-BR" sz="1800" b="0" i="0" u="none" strike="noStrike" kern="1200" cap="none" spc="0" baseline="0" dirty="0">
                          <a:ln>
                            <a:noFill/>
                          </a:ln>
                          <a:solidFill>
                            <a:srgbClr val="000000"/>
                          </a:solidFill>
                          <a:latin typeface="Calibri" pitchFamily="18"/>
                          <a:ea typeface="Microsoft YaHei" pitchFamily="2"/>
                          <a:cs typeface="Mangal" pitchFamily="2"/>
                        </a:rPr>
                        <a:t>Desenvolvimento de ações para o </a:t>
                      </a:r>
                      <a:r>
                        <a:rPr lang="pt-BR" sz="1800" b="1" i="0" u="none" strike="noStrike" kern="1200" cap="none" spc="0" baseline="0" dirty="0">
                          <a:ln>
                            <a:noFill/>
                          </a:ln>
                          <a:solidFill>
                            <a:srgbClr val="000000"/>
                          </a:solidFill>
                          <a:latin typeface="Calibri" pitchFamily="18"/>
                          <a:ea typeface="Microsoft YaHei" pitchFamily="2"/>
                          <a:cs typeface="Mangal" pitchFamily="2"/>
                        </a:rPr>
                        <a:t>reforço da linha de segurança entre o Campus e os presídios</a:t>
                      </a:r>
                      <a:r>
                        <a:rPr lang="pt-BR" sz="1800" b="0" i="0" u="none" strike="noStrike" kern="1200" cap="none" spc="0" baseline="0" dirty="0">
                          <a:ln>
                            <a:noFill/>
                          </a:ln>
                          <a:solidFill>
                            <a:srgbClr val="000000"/>
                          </a:solidFill>
                          <a:latin typeface="Calibri" pitchFamily="18"/>
                          <a:ea typeface="Microsoft YaHei" pitchFamily="2"/>
                          <a:cs typeface="Mangal" pitchFamily="2"/>
                        </a:rPr>
                        <a:t> , através da </a:t>
                      </a:r>
                      <a:r>
                        <a:rPr lang="pt-BR" sz="1800" b="1" i="0" u="none" strike="noStrike" kern="1200" cap="none" spc="0" baseline="0" dirty="0">
                          <a:ln>
                            <a:noFill/>
                          </a:ln>
                          <a:solidFill>
                            <a:srgbClr val="000000"/>
                          </a:solidFill>
                          <a:latin typeface="Calibri" pitchFamily="18"/>
                          <a:ea typeface="Microsoft YaHei" pitchFamily="2"/>
                          <a:cs typeface="Mangal" pitchFamily="2"/>
                        </a:rPr>
                        <a:t>recomposição do muro lateral</a:t>
                      </a:r>
                      <a:r>
                        <a:rPr lang="pt-BR" sz="1800" b="0" i="0" u="none" strike="noStrike" kern="1200" cap="none" spc="0" baseline="0" dirty="0">
                          <a:ln>
                            <a:noFill/>
                          </a:ln>
                          <a:solidFill>
                            <a:srgbClr val="000000"/>
                          </a:solidFill>
                          <a:latin typeface="Calibri" pitchFamily="18"/>
                          <a:ea typeface="Microsoft YaHei" pitchFamily="2"/>
                          <a:cs typeface="Mangal" pitchFamily="2"/>
                        </a:rPr>
                        <a:t> e de parceria com a direção do </a:t>
                      </a:r>
                      <a:r>
                        <a:rPr lang="pt-BR" sz="1800" b="1" i="0" u="none" strike="noStrike" kern="1200" cap="none" spc="0" baseline="0" dirty="0">
                          <a:ln>
                            <a:noFill/>
                          </a:ln>
                          <a:solidFill>
                            <a:srgbClr val="000000"/>
                          </a:solidFill>
                          <a:latin typeface="Calibri" pitchFamily="18"/>
                          <a:ea typeface="Microsoft YaHei" pitchFamily="2"/>
                          <a:cs typeface="Mangal" pitchFamily="2"/>
                        </a:rPr>
                        <a:t>Sistema Prisional;</a:t>
                      </a:r>
                      <a:endParaRPr lang="pt-BR" sz="1800" b="0" i="0" u="none" strike="noStrike" kern="1200" cap="none" dirty="0">
                        <a:ln>
                          <a:noFill/>
                        </a:ln>
                        <a:latin typeface="Liberation Sans" pitchFamily="18"/>
                        <a:ea typeface="Microsoft YaHei" pitchFamily="2"/>
                        <a:cs typeface="Mangal" pitchFamily="2"/>
                      </a:endParaRPr>
                    </a:p>
                  </a:txBody>
                  <a:tcPr/>
                </a:tc>
                <a:tc>
                  <a:txBody>
                    <a:bodyPr/>
                    <a:lstStyle/>
                    <a:p>
                      <a:pPr marL="0" marR="0" indent="0" rtl="0" hangingPunct="0">
                        <a:lnSpc>
                          <a:spcPct val="100000"/>
                        </a:lnSpc>
                        <a:spcBef>
                          <a:spcPts val="0"/>
                        </a:spcBef>
                        <a:spcAft>
                          <a:spcPts val="0"/>
                        </a:spcAft>
                        <a:tabLst/>
                      </a:pPr>
                      <a:r>
                        <a:rPr lang="pt-BR" sz="1800" b="0" i="0" u="none" strike="noStrike" kern="1200" cap="none" dirty="0">
                          <a:ln>
                            <a:noFill/>
                          </a:ln>
                          <a:latin typeface="Liberation Sans" pitchFamily="18"/>
                          <a:ea typeface="Microsoft YaHei" pitchFamily="2"/>
                          <a:cs typeface="Mangal" pitchFamily="2"/>
                        </a:rPr>
                        <a:t>Início Imediato</a:t>
                      </a:r>
                    </a:p>
                  </a:txBody>
                  <a:tcPr/>
                </a:tc>
                <a:tc>
                  <a:txBody>
                    <a:bodyPr/>
                    <a:lstStyle/>
                    <a:p>
                      <a:pPr marL="0" marR="0" indent="0" rtl="0" hangingPunct="0">
                        <a:lnSpc>
                          <a:spcPct val="100000"/>
                        </a:lnSpc>
                        <a:spcBef>
                          <a:spcPts val="0"/>
                        </a:spcBef>
                        <a:spcAft>
                          <a:spcPts val="0"/>
                        </a:spcAft>
                        <a:tabLst/>
                      </a:pPr>
                      <a:r>
                        <a:rPr lang="pt-BR" sz="1800" b="0" i="0" u="none" strike="noStrike" kern="1200" cap="none" dirty="0">
                          <a:ln>
                            <a:noFill/>
                          </a:ln>
                          <a:latin typeface="Liberation Sans" pitchFamily="18"/>
                          <a:ea typeface="Microsoft YaHei" pitchFamily="2"/>
                          <a:cs typeface="Mangal" pitchFamily="2"/>
                        </a:rPr>
                        <a:t>Gabinete e SINFRA</a:t>
                      </a:r>
                    </a:p>
                  </a:txBody>
                  <a:tcPr/>
                </a:tc>
                <a:extLst>
                  <a:ext uri="{0D108BD9-81ED-4DB2-BD59-A6C34878D82A}">
                    <a16:rowId xmlns:a16="http://schemas.microsoft.com/office/drawing/2014/main" val="2514753205"/>
                  </a:ext>
                </a:extLst>
              </a:tr>
              <a:tr h="1491311">
                <a:tc>
                  <a:txBody>
                    <a:bodyPr/>
                    <a:lstStyle/>
                    <a:p>
                      <a:pPr marL="0" marR="0" indent="0" rtl="0" hangingPunct="0">
                        <a:lnSpc>
                          <a:spcPct val="100000"/>
                        </a:lnSpc>
                        <a:spcBef>
                          <a:spcPts val="0"/>
                        </a:spcBef>
                        <a:spcAft>
                          <a:spcPts val="0"/>
                        </a:spcAft>
                        <a:tabLst/>
                      </a:pPr>
                      <a:r>
                        <a:rPr lang="pt-BR" sz="1800" b="0" i="0" u="none" strike="noStrike" kern="1200" cap="none" dirty="0">
                          <a:ln>
                            <a:noFill/>
                          </a:ln>
                          <a:latin typeface="Liberation Sans" pitchFamily="18"/>
                          <a:ea typeface="Microsoft YaHei" pitchFamily="2"/>
                          <a:cs typeface="Mangal" pitchFamily="2"/>
                        </a:rPr>
                        <a:t>Reforço da </a:t>
                      </a:r>
                      <a:r>
                        <a:rPr lang="pt-BR" sz="1800" b="0" i="0" u="none" strike="noStrike" kern="1200" cap="none" dirty="0" err="1">
                          <a:ln>
                            <a:noFill/>
                          </a:ln>
                          <a:latin typeface="Liberation Sans" pitchFamily="18"/>
                          <a:ea typeface="Microsoft YaHei" pitchFamily="2"/>
                          <a:cs typeface="Mangal" pitchFamily="2"/>
                        </a:rPr>
                        <a:t>capinagem</a:t>
                      </a:r>
                      <a:r>
                        <a:rPr lang="pt-BR" sz="1800" b="0" i="0" u="none" strike="noStrike" kern="1200" cap="none" dirty="0">
                          <a:ln>
                            <a:noFill/>
                          </a:ln>
                          <a:latin typeface="Liberation Sans" pitchFamily="18"/>
                          <a:ea typeface="Microsoft YaHei" pitchFamily="2"/>
                          <a:cs typeface="Mangal" pitchFamily="2"/>
                        </a:rPr>
                        <a:t> no entorno do blocos, em particular nas áreas contíguas aos muros da UFAL;</a:t>
                      </a:r>
                    </a:p>
                  </a:txBody>
                  <a:tcPr/>
                </a:tc>
                <a:tc>
                  <a:txBody>
                    <a:bodyPr/>
                    <a:lstStyle/>
                    <a:p>
                      <a:pPr marL="0" marR="0" indent="0" rtl="0" hangingPunct="0">
                        <a:lnSpc>
                          <a:spcPct val="100000"/>
                        </a:lnSpc>
                        <a:spcBef>
                          <a:spcPts val="0"/>
                        </a:spcBef>
                        <a:spcAft>
                          <a:spcPts val="0"/>
                        </a:spcAft>
                        <a:tabLst/>
                      </a:pPr>
                      <a:r>
                        <a:rPr lang="pt-BR" sz="1800" b="0" i="0" u="none" strike="noStrike" kern="1200" cap="none" dirty="0">
                          <a:ln>
                            <a:noFill/>
                          </a:ln>
                          <a:latin typeface="Liberation Sans" pitchFamily="18"/>
                          <a:ea typeface="Microsoft YaHei" pitchFamily="2"/>
                          <a:cs typeface="Mangal" pitchFamily="2"/>
                        </a:rPr>
                        <a:t>Início Imediato</a:t>
                      </a:r>
                    </a:p>
                  </a:txBody>
                  <a:tcPr/>
                </a:tc>
                <a:tc>
                  <a:txBody>
                    <a:bodyPr/>
                    <a:lstStyle/>
                    <a:p>
                      <a:pPr marL="0" marR="0" indent="0" rtl="0" hangingPunct="0">
                        <a:lnSpc>
                          <a:spcPct val="100000"/>
                        </a:lnSpc>
                        <a:spcBef>
                          <a:spcPts val="0"/>
                        </a:spcBef>
                        <a:spcAft>
                          <a:spcPts val="0"/>
                        </a:spcAft>
                        <a:tabLst/>
                      </a:pPr>
                      <a:r>
                        <a:rPr lang="pt-BR" sz="1800" b="0" i="0" u="none" strike="noStrike" kern="1200" cap="none" dirty="0">
                          <a:ln>
                            <a:noFill/>
                          </a:ln>
                          <a:latin typeface="Liberation Sans" pitchFamily="18"/>
                          <a:ea typeface="Microsoft YaHei" pitchFamily="2"/>
                          <a:cs typeface="Mangal" pitchFamily="2"/>
                        </a:rPr>
                        <a:t>SINFRA e Prefeitura Municipal</a:t>
                      </a:r>
                    </a:p>
                  </a:txBody>
                  <a:tcPr/>
                </a:tc>
                <a:extLst>
                  <a:ext uri="{0D108BD9-81ED-4DB2-BD59-A6C34878D82A}">
                    <a16:rowId xmlns:a16="http://schemas.microsoft.com/office/drawing/2014/main" val="1533000605"/>
                  </a:ext>
                </a:extLst>
              </a:tr>
            </a:tbl>
          </a:graphicData>
        </a:graphic>
      </p:graphicFrame>
    </p:spTree>
    <p:extLst>
      <p:ext uri="{BB962C8B-B14F-4D97-AF65-F5344CB8AC3E}">
        <p14:creationId xmlns:p14="http://schemas.microsoft.com/office/powerpoint/2010/main" val="4284253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D5D15E9-EC03-4986-BE58-657FC76C7A6B}"/>
              </a:ext>
            </a:extLst>
          </p:cNvPr>
          <p:cNvSpPr>
            <a:spLocks noGrp="1"/>
          </p:cNvSpPr>
          <p:nvPr>
            <p:ph type="ctrTitle"/>
          </p:nvPr>
        </p:nvSpPr>
        <p:spPr/>
        <p:txBody>
          <a:bodyPr>
            <a:normAutofit fontScale="90000"/>
          </a:bodyPr>
          <a:lstStyle/>
          <a:p>
            <a:r>
              <a:rPr lang="pt-BR" b="1" dirty="0"/>
              <a:t>Ações adotadas pela Reitoria da UFAL desde 2016</a:t>
            </a:r>
            <a:br>
              <a:rPr lang="pt-BR" dirty="0"/>
            </a:br>
            <a:endParaRPr lang="pt-BR" dirty="0"/>
          </a:p>
        </p:txBody>
      </p:sp>
      <p:sp>
        <p:nvSpPr>
          <p:cNvPr id="3" name="Subtítulo 2">
            <a:extLst>
              <a:ext uri="{FF2B5EF4-FFF2-40B4-BE49-F238E27FC236}">
                <a16:creationId xmlns:a16="http://schemas.microsoft.com/office/drawing/2014/main" id="{8D9B361E-F90D-4327-8C85-680E63BB1FC9}"/>
              </a:ext>
            </a:extLst>
          </p:cNvPr>
          <p:cNvSpPr>
            <a:spLocks noGrp="1"/>
          </p:cNvSpPr>
          <p:nvPr>
            <p:ph type="subTitle" idx="1"/>
          </p:nvPr>
        </p:nvSpPr>
        <p:spPr/>
        <p:txBody>
          <a:bodyPr/>
          <a:lstStyle/>
          <a:p>
            <a:endParaRPr lang="pt-BR"/>
          </a:p>
        </p:txBody>
      </p:sp>
    </p:spTree>
    <p:extLst>
      <p:ext uri="{BB962C8B-B14F-4D97-AF65-F5344CB8AC3E}">
        <p14:creationId xmlns:p14="http://schemas.microsoft.com/office/powerpoint/2010/main" val="1104699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93860CA-F18C-4558-8ED8-8096734E1EB0}"/>
              </a:ext>
            </a:extLst>
          </p:cNvPr>
          <p:cNvSpPr>
            <a:spLocks noGrp="1"/>
          </p:cNvSpPr>
          <p:nvPr>
            <p:ph type="title"/>
          </p:nvPr>
        </p:nvSpPr>
        <p:spPr>
          <a:xfrm>
            <a:off x="838200" y="365126"/>
            <a:ext cx="10515600" cy="430004"/>
          </a:xfrm>
        </p:spPr>
        <p:txBody>
          <a:bodyPr>
            <a:normAutofit fontScale="90000"/>
          </a:bodyPr>
          <a:lstStyle/>
          <a:p>
            <a:endParaRPr lang="pt-BR" dirty="0"/>
          </a:p>
        </p:txBody>
      </p:sp>
      <p:graphicFrame>
        <p:nvGraphicFramePr>
          <p:cNvPr id="4" name="Espaço Reservado para Conteúdo 3">
            <a:extLst>
              <a:ext uri="{FF2B5EF4-FFF2-40B4-BE49-F238E27FC236}">
                <a16:creationId xmlns:a16="http://schemas.microsoft.com/office/drawing/2014/main" id="{A54246A3-4679-47B9-B3D6-06392F3771ED}"/>
              </a:ext>
            </a:extLst>
          </p:cNvPr>
          <p:cNvGraphicFramePr>
            <a:graphicFrameLocks noGrp="1"/>
          </p:cNvGraphicFramePr>
          <p:nvPr>
            <p:ph idx="1"/>
            <p:extLst>
              <p:ext uri="{D42A27DB-BD31-4B8C-83A1-F6EECF244321}">
                <p14:modId xmlns:p14="http://schemas.microsoft.com/office/powerpoint/2010/main" val="2163598223"/>
              </p:ext>
            </p:extLst>
          </p:nvPr>
        </p:nvGraphicFramePr>
        <p:xfrm>
          <a:off x="838200" y="795130"/>
          <a:ext cx="10515600" cy="5394960"/>
        </p:xfrm>
        <a:graphic>
          <a:graphicData uri="http://schemas.openxmlformats.org/drawingml/2006/table">
            <a:tbl>
              <a:tblPr firstRow="1" bandRow="1">
                <a:tableStyleId>{5C22544A-7EE6-4342-B048-85BDC9FD1C3A}</a:tableStyleId>
              </a:tblPr>
              <a:tblGrid>
                <a:gridCol w="10515600">
                  <a:extLst>
                    <a:ext uri="{9D8B030D-6E8A-4147-A177-3AD203B41FA5}">
                      <a16:colId xmlns:a16="http://schemas.microsoft.com/office/drawing/2014/main" val="3044785890"/>
                    </a:ext>
                  </a:extLst>
                </a:gridCol>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2400" b="1" kern="1200" dirty="0">
                          <a:solidFill>
                            <a:schemeClr val="lt1"/>
                          </a:solidFill>
                          <a:effectLst/>
                          <a:latin typeface="+mn-lt"/>
                          <a:ea typeface="+mn-ea"/>
                          <a:cs typeface="+mn-cs"/>
                        </a:rPr>
                        <a:t>A- Criação da Comissão de Contratos de Segurança, através da Portaria nº 945, de 14 de julho de 2016, que resultou na abertura do processo de modernização dos equipamentos de segurança eletrônica da UFAL;</a:t>
                      </a:r>
                    </a:p>
                  </a:txBody>
                  <a:tcPr/>
                </a:tc>
                <a:extLst>
                  <a:ext uri="{0D108BD9-81ED-4DB2-BD59-A6C34878D82A}">
                    <a16:rowId xmlns:a16="http://schemas.microsoft.com/office/drawing/2014/main" val="336815985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2400" kern="1200" dirty="0" err="1">
                          <a:solidFill>
                            <a:schemeClr val="dk1"/>
                          </a:solidFill>
                          <a:effectLst/>
                          <a:latin typeface="+mn-lt"/>
                          <a:ea typeface="+mn-ea"/>
                          <a:cs typeface="+mn-cs"/>
                        </a:rPr>
                        <a:t>B</a:t>
                      </a:r>
                      <a:r>
                        <a:rPr lang="pt-BR" sz="2400" kern="1200" dirty="0">
                          <a:solidFill>
                            <a:schemeClr val="dk1"/>
                          </a:solidFill>
                          <a:effectLst/>
                          <a:latin typeface="+mn-lt"/>
                          <a:ea typeface="+mn-ea"/>
                          <a:cs typeface="+mn-cs"/>
                        </a:rPr>
                        <a:t> - Criação do GT Interno de Segurança da UFAL, instituído pela Portaria nº 1.554 de 2017 (composto pela Assessoria de Educação em Direitos Humanos e Segurança Pública – AEDHESP, Gerência de Segurança Institucional, </a:t>
                      </a:r>
                      <a:r>
                        <a:rPr lang="pt-BR" sz="2400" kern="1200" dirty="0" err="1">
                          <a:solidFill>
                            <a:schemeClr val="dk1"/>
                          </a:solidFill>
                          <a:effectLst/>
                          <a:latin typeface="+mn-lt"/>
                          <a:ea typeface="+mn-ea"/>
                          <a:cs typeface="+mn-cs"/>
                        </a:rPr>
                        <a:t>Ouvidoria-Geral</a:t>
                      </a:r>
                      <a:r>
                        <a:rPr lang="pt-BR" sz="2400" kern="1200" dirty="0">
                          <a:solidFill>
                            <a:schemeClr val="dk1"/>
                          </a:solidFill>
                          <a:effectLst/>
                          <a:latin typeface="+mn-lt"/>
                          <a:ea typeface="+mn-ea"/>
                          <a:cs typeface="+mn-cs"/>
                        </a:rPr>
                        <a:t>, Procuradoria Federal, Assessoria de Gabinete, Chefia de Gabinete, PROGEP, SINFRA, NTI, PROEST e PROEX);</a:t>
                      </a:r>
                    </a:p>
                  </a:txBody>
                  <a:tcPr/>
                </a:tc>
                <a:extLst>
                  <a:ext uri="{0D108BD9-81ED-4DB2-BD59-A6C34878D82A}">
                    <a16:rowId xmlns:a16="http://schemas.microsoft.com/office/drawing/2014/main" val="200094286"/>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2400" kern="1200" dirty="0">
                          <a:solidFill>
                            <a:schemeClr val="dk1"/>
                          </a:solidFill>
                          <a:effectLst/>
                          <a:latin typeface="+mn-lt"/>
                          <a:ea typeface="+mn-ea"/>
                          <a:cs typeface="+mn-cs"/>
                        </a:rPr>
                        <a:t>C - Reuniões com a Secretaria de Estado da Segurança Pública (SESP) e com o Batalhão de Polícia de Guarda – </a:t>
                      </a:r>
                      <a:r>
                        <a:rPr lang="pt-BR" sz="2400" kern="1200" dirty="0" err="1">
                          <a:solidFill>
                            <a:schemeClr val="dk1"/>
                          </a:solidFill>
                          <a:effectLst/>
                          <a:latin typeface="+mn-lt"/>
                          <a:ea typeface="+mn-ea"/>
                          <a:cs typeface="+mn-cs"/>
                        </a:rPr>
                        <a:t>BPGd</a:t>
                      </a:r>
                      <a:r>
                        <a:rPr lang="pt-BR" sz="2400" kern="1200" dirty="0">
                          <a:solidFill>
                            <a:schemeClr val="dk1"/>
                          </a:solidFill>
                          <a:effectLst/>
                          <a:latin typeface="+mn-lt"/>
                          <a:ea typeface="+mn-ea"/>
                          <a:cs typeface="+mn-cs"/>
                        </a:rPr>
                        <a:t>, ao longo dos anos de 2016 e 2017, com definição de ações de cooperação e com a garantia de rondas no entorno da Universidade e com o patrulhamento nos portões de acesso da UFAL, estabelecendo-se contato direto com o oficial de serviço do </a:t>
                      </a:r>
                      <a:r>
                        <a:rPr lang="pt-BR" sz="2400" kern="1200" dirty="0" err="1">
                          <a:solidFill>
                            <a:schemeClr val="dk1"/>
                          </a:solidFill>
                          <a:effectLst/>
                          <a:latin typeface="+mn-lt"/>
                          <a:ea typeface="+mn-ea"/>
                          <a:cs typeface="+mn-cs"/>
                        </a:rPr>
                        <a:t>BPGd</a:t>
                      </a:r>
                      <a:r>
                        <a:rPr lang="pt-BR" sz="2400" kern="1200" dirty="0">
                          <a:solidFill>
                            <a:schemeClr val="dk1"/>
                          </a:solidFill>
                          <a:effectLst/>
                          <a:latin typeface="+mn-lt"/>
                          <a:ea typeface="+mn-ea"/>
                          <a:cs typeface="+mn-cs"/>
                        </a:rPr>
                        <a:t> para atendimento a ocorrências no </a:t>
                      </a:r>
                      <a:r>
                        <a:rPr lang="pt-BR" sz="2400" i="1" kern="1200" dirty="0">
                          <a:solidFill>
                            <a:schemeClr val="dk1"/>
                          </a:solidFill>
                          <a:effectLst/>
                          <a:latin typeface="+mn-lt"/>
                          <a:ea typeface="+mn-ea"/>
                          <a:cs typeface="+mn-cs"/>
                        </a:rPr>
                        <a:t>Campus</a:t>
                      </a:r>
                      <a:r>
                        <a:rPr lang="pt-BR" sz="2400" kern="1200" dirty="0">
                          <a:solidFill>
                            <a:schemeClr val="dk1"/>
                          </a:solidFill>
                          <a:effectLst/>
                          <a:latin typeface="+mn-lt"/>
                          <a:ea typeface="+mn-ea"/>
                          <a:cs typeface="+mn-cs"/>
                        </a:rPr>
                        <a:t>;</a:t>
                      </a:r>
                    </a:p>
                  </a:txBody>
                  <a:tcPr/>
                </a:tc>
                <a:extLst>
                  <a:ext uri="{0D108BD9-81ED-4DB2-BD59-A6C34878D82A}">
                    <a16:rowId xmlns:a16="http://schemas.microsoft.com/office/drawing/2014/main" val="4208301492"/>
                  </a:ext>
                </a:extLst>
              </a:tr>
            </a:tbl>
          </a:graphicData>
        </a:graphic>
      </p:graphicFrame>
    </p:spTree>
    <p:extLst>
      <p:ext uri="{BB962C8B-B14F-4D97-AF65-F5344CB8AC3E}">
        <p14:creationId xmlns:p14="http://schemas.microsoft.com/office/powerpoint/2010/main" val="34077806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93860CA-F18C-4558-8ED8-8096734E1EB0}"/>
              </a:ext>
            </a:extLst>
          </p:cNvPr>
          <p:cNvSpPr>
            <a:spLocks noGrp="1"/>
          </p:cNvSpPr>
          <p:nvPr>
            <p:ph type="title"/>
          </p:nvPr>
        </p:nvSpPr>
        <p:spPr>
          <a:xfrm>
            <a:off x="838200" y="365126"/>
            <a:ext cx="10515600" cy="430004"/>
          </a:xfrm>
        </p:spPr>
        <p:txBody>
          <a:bodyPr>
            <a:normAutofit fontScale="90000"/>
          </a:bodyPr>
          <a:lstStyle/>
          <a:p>
            <a:endParaRPr lang="pt-BR" dirty="0"/>
          </a:p>
        </p:txBody>
      </p:sp>
      <p:graphicFrame>
        <p:nvGraphicFramePr>
          <p:cNvPr id="4" name="Espaço Reservado para Conteúdo 3">
            <a:extLst>
              <a:ext uri="{FF2B5EF4-FFF2-40B4-BE49-F238E27FC236}">
                <a16:creationId xmlns:a16="http://schemas.microsoft.com/office/drawing/2014/main" id="{A54246A3-4679-47B9-B3D6-06392F3771ED}"/>
              </a:ext>
            </a:extLst>
          </p:cNvPr>
          <p:cNvGraphicFramePr>
            <a:graphicFrameLocks noGrp="1"/>
          </p:cNvGraphicFramePr>
          <p:nvPr>
            <p:ph idx="1"/>
            <p:extLst>
              <p:ext uri="{D42A27DB-BD31-4B8C-83A1-F6EECF244321}">
                <p14:modId xmlns:p14="http://schemas.microsoft.com/office/powerpoint/2010/main" val="2041919415"/>
              </p:ext>
            </p:extLst>
          </p:nvPr>
        </p:nvGraphicFramePr>
        <p:xfrm>
          <a:off x="838200" y="795130"/>
          <a:ext cx="10161104" cy="5486400"/>
        </p:xfrm>
        <a:graphic>
          <a:graphicData uri="http://schemas.openxmlformats.org/drawingml/2006/table">
            <a:tbl>
              <a:tblPr firstRow="1" bandRow="1">
                <a:tableStyleId>{5C22544A-7EE6-4342-B048-85BDC9FD1C3A}</a:tableStyleId>
              </a:tblPr>
              <a:tblGrid>
                <a:gridCol w="10161104">
                  <a:extLst>
                    <a:ext uri="{9D8B030D-6E8A-4147-A177-3AD203B41FA5}">
                      <a16:colId xmlns:a16="http://schemas.microsoft.com/office/drawing/2014/main" val="3044785890"/>
                    </a:ext>
                  </a:extLst>
                </a:gridCol>
              </a:tblGrid>
              <a:tr h="370840">
                <a:tc>
                  <a:txBody>
                    <a:bodyPr/>
                    <a:lstStyle/>
                    <a:p>
                      <a:r>
                        <a:rPr lang="pt-BR" sz="2400" b="1" kern="1200" dirty="0" err="1">
                          <a:solidFill>
                            <a:schemeClr val="lt1"/>
                          </a:solidFill>
                          <a:effectLst/>
                          <a:latin typeface="+mn-lt"/>
                          <a:ea typeface="+mn-ea"/>
                          <a:cs typeface="+mn-cs"/>
                        </a:rPr>
                        <a:t>D</a:t>
                      </a:r>
                      <a:r>
                        <a:rPr lang="pt-BR" sz="2400" b="1" kern="1200" dirty="0">
                          <a:solidFill>
                            <a:schemeClr val="lt1"/>
                          </a:solidFill>
                          <a:effectLst/>
                          <a:latin typeface="+mn-lt"/>
                          <a:ea typeface="+mn-ea"/>
                          <a:cs typeface="+mn-cs"/>
                        </a:rPr>
                        <a:t>- Ações continuadas e conjuntas entre a Prefeitura Municipal de Maceió e a SINFRA para melhoria da iluminação, limpeza, poda de árvores e </a:t>
                      </a:r>
                      <a:r>
                        <a:rPr lang="pt-BR" sz="2400" b="1" kern="1200" dirty="0" err="1">
                          <a:solidFill>
                            <a:schemeClr val="lt1"/>
                          </a:solidFill>
                          <a:effectLst/>
                          <a:latin typeface="+mn-lt"/>
                          <a:ea typeface="+mn-ea"/>
                          <a:cs typeface="+mn-cs"/>
                        </a:rPr>
                        <a:t>capinagem</a:t>
                      </a:r>
                      <a:r>
                        <a:rPr lang="pt-BR" sz="2400" b="1" kern="1200" dirty="0">
                          <a:solidFill>
                            <a:schemeClr val="lt1"/>
                          </a:solidFill>
                          <a:effectLst/>
                          <a:latin typeface="+mn-lt"/>
                          <a:ea typeface="+mn-ea"/>
                          <a:cs typeface="+mn-cs"/>
                        </a:rPr>
                        <a:t> no </a:t>
                      </a:r>
                      <a:r>
                        <a:rPr lang="pt-BR" sz="2400" b="1" i="1" kern="1200" dirty="0">
                          <a:solidFill>
                            <a:schemeClr val="lt1"/>
                          </a:solidFill>
                          <a:effectLst/>
                          <a:latin typeface="+mn-lt"/>
                          <a:ea typeface="+mn-ea"/>
                          <a:cs typeface="+mn-cs"/>
                        </a:rPr>
                        <a:t>Campus</a:t>
                      </a:r>
                      <a:r>
                        <a:rPr lang="pt-BR" sz="2400" b="1" kern="1200" dirty="0">
                          <a:solidFill>
                            <a:schemeClr val="lt1"/>
                          </a:solidFill>
                          <a:effectLst/>
                          <a:latin typeface="+mn-lt"/>
                          <a:ea typeface="+mn-ea"/>
                          <a:cs typeface="+mn-cs"/>
                        </a:rPr>
                        <a:t>;</a:t>
                      </a:r>
                    </a:p>
                  </a:txBody>
                  <a:tcPr/>
                </a:tc>
                <a:extLst>
                  <a:ext uri="{0D108BD9-81ED-4DB2-BD59-A6C34878D82A}">
                    <a16:rowId xmlns:a16="http://schemas.microsoft.com/office/drawing/2014/main" val="3368159852"/>
                  </a:ext>
                </a:extLst>
              </a:tr>
              <a:tr h="370840">
                <a:tc>
                  <a:txBody>
                    <a:bodyPr/>
                    <a:lstStyle/>
                    <a:p>
                      <a:r>
                        <a:rPr lang="pt-BR" sz="2400" kern="1200" dirty="0">
                          <a:solidFill>
                            <a:schemeClr val="dk1"/>
                          </a:solidFill>
                          <a:effectLst/>
                          <a:latin typeface="+mn-lt"/>
                          <a:ea typeface="+mn-ea"/>
                          <a:cs typeface="+mn-cs"/>
                        </a:rPr>
                        <a:t>E- Aumento do número de técnicos lotados na antiga Coordenação de Segurança (criada em 2014) e abertura de processo de contratação de cargos de Tecnólogo em Segurança para reforçar a equipe da Gerência de Segurança Institucional;</a:t>
                      </a:r>
                    </a:p>
                  </a:txBody>
                  <a:tcPr/>
                </a:tc>
                <a:extLst>
                  <a:ext uri="{0D108BD9-81ED-4DB2-BD59-A6C34878D82A}">
                    <a16:rowId xmlns:a16="http://schemas.microsoft.com/office/drawing/2014/main" val="4018435455"/>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2400" kern="1200" dirty="0" err="1">
                          <a:solidFill>
                            <a:schemeClr val="dk1"/>
                          </a:solidFill>
                          <a:effectLst/>
                          <a:latin typeface="+mn-lt"/>
                          <a:ea typeface="+mn-ea"/>
                          <a:cs typeface="+mn-cs"/>
                        </a:rPr>
                        <a:t>F</a:t>
                      </a:r>
                      <a:r>
                        <a:rPr lang="pt-BR" sz="2400" kern="1200" dirty="0">
                          <a:solidFill>
                            <a:schemeClr val="dk1"/>
                          </a:solidFill>
                          <a:effectLst/>
                          <a:latin typeface="+mn-lt"/>
                          <a:ea typeface="+mn-ea"/>
                          <a:cs typeface="+mn-cs"/>
                        </a:rPr>
                        <a:t>- Desenvolvimento de estudo pela Gerência de Segurança Institucional para o reforço e redefinição da estratégia quanto ao posicionamento dos pontos fixos de vigilância e para contratação de mais postos fixos de vigilância e de vigilância motorizada;</a:t>
                      </a:r>
                      <a:r>
                        <a:rPr lang="pt-BR" sz="2400" dirty="0">
                          <a:effectLst/>
                        </a:rPr>
                        <a:t> </a:t>
                      </a:r>
                      <a:endParaRPr lang="pt-BR" sz="2400" dirty="0"/>
                    </a:p>
                  </a:txBody>
                  <a:tcPr/>
                </a:tc>
                <a:extLst>
                  <a:ext uri="{0D108BD9-81ED-4DB2-BD59-A6C34878D82A}">
                    <a16:rowId xmlns:a16="http://schemas.microsoft.com/office/drawing/2014/main" val="200094286"/>
                  </a:ext>
                </a:extLst>
              </a:tr>
              <a:tr h="370840">
                <a:tc>
                  <a:txBody>
                    <a:bodyPr/>
                    <a:lstStyle/>
                    <a:p>
                      <a:r>
                        <a:rPr lang="pt-BR" sz="2400" kern="1200" dirty="0">
                          <a:solidFill>
                            <a:schemeClr val="tx1"/>
                          </a:solidFill>
                          <a:effectLst/>
                          <a:latin typeface="+mn-lt"/>
                          <a:ea typeface="+mn-ea"/>
                          <a:cs typeface="+mn-cs"/>
                        </a:rPr>
                        <a:t>G -Melhoria do serviço de atendimento telefônico da Central de Segurança com adoção de telefonia celular e comunicação por WhatsApp;</a:t>
                      </a:r>
                    </a:p>
                    <a:p>
                      <a:pPr algn="ctr"/>
                      <a:endParaRPr lang="pt-BR" sz="2000" kern="1200" dirty="0">
                        <a:solidFill>
                          <a:srgbClr val="FF0000"/>
                        </a:solidFill>
                        <a:effectLst/>
                        <a:latin typeface="+mn-lt"/>
                        <a:ea typeface="+mn-ea"/>
                        <a:cs typeface="+mn-cs"/>
                      </a:endParaRPr>
                    </a:p>
                    <a:p>
                      <a:pPr algn="ctr"/>
                      <a:r>
                        <a:rPr lang="pt-BR" sz="2800" kern="1200" dirty="0">
                          <a:solidFill>
                            <a:srgbClr val="FF0000"/>
                          </a:solidFill>
                          <a:effectLst/>
                          <a:latin typeface="+mn-lt"/>
                          <a:ea typeface="+mn-ea"/>
                          <a:cs typeface="+mn-cs"/>
                        </a:rPr>
                        <a:t>TELEFONES: 3214-1089; 9-9924-4302</a:t>
                      </a:r>
                      <a:endParaRPr lang="pt-BR" sz="2800" dirty="0">
                        <a:solidFill>
                          <a:srgbClr val="FF0000"/>
                        </a:solidFill>
                      </a:endParaRPr>
                    </a:p>
                  </a:txBody>
                  <a:tcPr/>
                </a:tc>
                <a:extLst>
                  <a:ext uri="{0D108BD9-81ED-4DB2-BD59-A6C34878D82A}">
                    <a16:rowId xmlns:a16="http://schemas.microsoft.com/office/drawing/2014/main" val="4208301492"/>
                  </a:ext>
                </a:extLst>
              </a:tr>
            </a:tbl>
          </a:graphicData>
        </a:graphic>
      </p:graphicFrame>
    </p:spTree>
    <p:extLst>
      <p:ext uri="{BB962C8B-B14F-4D97-AF65-F5344CB8AC3E}">
        <p14:creationId xmlns:p14="http://schemas.microsoft.com/office/powerpoint/2010/main" val="41447919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40BF185-9FF4-42C5-9FB7-7705C45CA66D}"/>
              </a:ext>
            </a:extLst>
          </p:cNvPr>
          <p:cNvSpPr>
            <a:spLocks noGrp="1"/>
          </p:cNvSpPr>
          <p:nvPr>
            <p:ph type="ctrTitle"/>
          </p:nvPr>
        </p:nvSpPr>
        <p:spPr/>
        <p:txBody>
          <a:bodyPr>
            <a:normAutofit fontScale="90000"/>
          </a:bodyPr>
          <a:lstStyle/>
          <a:p>
            <a:r>
              <a:rPr lang="pt-BR" dirty="0"/>
              <a:t>A partir da atuação do GT Interno de Segurança da UFAL </a:t>
            </a:r>
          </a:p>
        </p:txBody>
      </p:sp>
      <p:sp>
        <p:nvSpPr>
          <p:cNvPr id="3" name="Subtítulo 2">
            <a:extLst>
              <a:ext uri="{FF2B5EF4-FFF2-40B4-BE49-F238E27FC236}">
                <a16:creationId xmlns:a16="http://schemas.microsoft.com/office/drawing/2014/main" id="{56CB5C8E-8540-4E3E-BF17-8AF8E743CEC8}"/>
              </a:ext>
            </a:extLst>
          </p:cNvPr>
          <p:cNvSpPr>
            <a:spLocks noGrp="1"/>
          </p:cNvSpPr>
          <p:nvPr>
            <p:ph type="subTitle" idx="1"/>
          </p:nvPr>
        </p:nvSpPr>
        <p:spPr/>
        <p:txBody>
          <a:bodyPr/>
          <a:lstStyle/>
          <a:p>
            <a:endParaRPr lang="pt-BR" dirty="0"/>
          </a:p>
          <a:p>
            <a:r>
              <a:rPr lang="pt-BR" sz="2800" dirty="0"/>
              <a:t>Ações a serem implementadas a curto e a médio prazo</a:t>
            </a:r>
          </a:p>
        </p:txBody>
      </p:sp>
    </p:spTree>
    <p:extLst>
      <p:ext uri="{BB962C8B-B14F-4D97-AF65-F5344CB8AC3E}">
        <p14:creationId xmlns:p14="http://schemas.microsoft.com/office/powerpoint/2010/main" val="11580955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98B921B-C114-4796-9608-10A4A6716294}"/>
              </a:ext>
            </a:extLst>
          </p:cNvPr>
          <p:cNvSpPr>
            <a:spLocks noGrp="1"/>
          </p:cNvSpPr>
          <p:nvPr>
            <p:ph type="title"/>
          </p:nvPr>
        </p:nvSpPr>
        <p:spPr>
          <a:xfrm>
            <a:off x="838200" y="365126"/>
            <a:ext cx="10515600" cy="748058"/>
          </a:xfrm>
        </p:spPr>
        <p:txBody>
          <a:bodyPr>
            <a:normAutofit/>
          </a:bodyPr>
          <a:lstStyle/>
          <a:p>
            <a:pPr algn="ctr"/>
            <a:r>
              <a:rPr lang="pt-BR" sz="4000" dirty="0"/>
              <a:t>Ações de Curto Prazo</a:t>
            </a:r>
          </a:p>
        </p:txBody>
      </p:sp>
      <p:graphicFrame>
        <p:nvGraphicFramePr>
          <p:cNvPr id="4" name="Espaço Reservado para Conteúdo 3">
            <a:extLst>
              <a:ext uri="{FF2B5EF4-FFF2-40B4-BE49-F238E27FC236}">
                <a16:creationId xmlns:a16="http://schemas.microsoft.com/office/drawing/2014/main" id="{8FCECFF2-8DE3-4167-BF6A-3DF58CB0BB18}"/>
              </a:ext>
            </a:extLst>
          </p:cNvPr>
          <p:cNvGraphicFramePr>
            <a:graphicFrameLocks noGrp="1"/>
          </p:cNvGraphicFramePr>
          <p:nvPr>
            <p:ph idx="1"/>
            <p:extLst>
              <p:ext uri="{D42A27DB-BD31-4B8C-83A1-F6EECF244321}">
                <p14:modId xmlns:p14="http://schemas.microsoft.com/office/powerpoint/2010/main" val="3757158728"/>
              </p:ext>
            </p:extLst>
          </p:nvPr>
        </p:nvGraphicFramePr>
        <p:xfrm>
          <a:off x="838200" y="967410"/>
          <a:ext cx="9803295" cy="5300868"/>
        </p:xfrm>
        <a:graphic>
          <a:graphicData uri="http://schemas.openxmlformats.org/drawingml/2006/table">
            <a:tbl>
              <a:tblPr firstRow="1" bandRow="1">
                <a:tableStyleId>{5C22544A-7EE6-4342-B048-85BDC9FD1C3A}</a:tableStyleId>
              </a:tblPr>
              <a:tblGrid>
                <a:gridCol w="5297557">
                  <a:extLst>
                    <a:ext uri="{9D8B030D-6E8A-4147-A177-3AD203B41FA5}">
                      <a16:colId xmlns:a16="http://schemas.microsoft.com/office/drawing/2014/main" val="71450167"/>
                    </a:ext>
                  </a:extLst>
                </a:gridCol>
                <a:gridCol w="2902226">
                  <a:extLst>
                    <a:ext uri="{9D8B030D-6E8A-4147-A177-3AD203B41FA5}">
                      <a16:colId xmlns:a16="http://schemas.microsoft.com/office/drawing/2014/main" val="4088828070"/>
                    </a:ext>
                  </a:extLst>
                </a:gridCol>
                <a:gridCol w="1603512">
                  <a:extLst>
                    <a:ext uri="{9D8B030D-6E8A-4147-A177-3AD203B41FA5}">
                      <a16:colId xmlns:a16="http://schemas.microsoft.com/office/drawing/2014/main" val="1293880879"/>
                    </a:ext>
                  </a:extLst>
                </a:gridCol>
              </a:tblGrid>
              <a:tr h="543339">
                <a:tc>
                  <a:txBody>
                    <a:bodyPr/>
                    <a:lstStyle/>
                    <a:p>
                      <a:pPr algn="ctr"/>
                      <a:r>
                        <a:rPr lang="pt-BR" dirty="0"/>
                        <a:t>AÇÃO</a:t>
                      </a:r>
                    </a:p>
                  </a:txBody>
                  <a:tcPr/>
                </a:tc>
                <a:tc>
                  <a:txBody>
                    <a:bodyPr/>
                    <a:lstStyle/>
                    <a:p>
                      <a:pPr algn="ctr"/>
                      <a:r>
                        <a:rPr lang="pt-BR" dirty="0"/>
                        <a:t>PRAZO</a:t>
                      </a:r>
                    </a:p>
                  </a:txBody>
                  <a:tcPr/>
                </a:tc>
                <a:tc>
                  <a:txBody>
                    <a:bodyPr/>
                    <a:lstStyle/>
                    <a:p>
                      <a:pPr algn="ctr"/>
                      <a:r>
                        <a:rPr lang="pt-BR" sz="1600" dirty="0"/>
                        <a:t>RESPONSÁVEIS/ENVOLVIDOS</a:t>
                      </a:r>
                    </a:p>
                  </a:txBody>
                  <a:tcPr/>
                </a:tc>
                <a:extLst>
                  <a:ext uri="{0D108BD9-81ED-4DB2-BD59-A6C34878D82A}">
                    <a16:rowId xmlns:a16="http://schemas.microsoft.com/office/drawing/2014/main" val="2221644276"/>
                  </a:ext>
                </a:extLst>
              </a:tr>
              <a:tr h="715616">
                <a:tc>
                  <a:txBody>
                    <a:bodyPr/>
                    <a:lstStyle/>
                    <a:p>
                      <a:pPr marL="0" marR="0" lvl="0" indent="0" algn="l" rtl="0" hangingPunct="1">
                        <a:lnSpc>
                          <a:spcPct val="100000"/>
                        </a:lnSpc>
                        <a:spcBef>
                          <a:spcPts val="0"/>
                        </a:spcBef>
                        <a:spcAft>
                          <a:spcPts val="0"/>
                        </a:spcAft>
                        <a:buNone/>
                        <a:tabLst/>
                      </a:pPr>
                      <a:r>
                        <a:rPr lang="pt-BR" sz="2000" b="0" i="0" u="none" strike="noStrike" kern="1200" cap="none" spc="0" baseline="0" dirty="0">
                          <a:ln>
                            <a:noFill/>
                          </a:ln>
                          <a:solidFill>
                            <a:srgbClr val="000000"/>
                          </a:solidFill>
                          <a:latin typeface="Calibri" pitchFamily="18"/>
                          <a:ea typeface="Microsoft YaHei" pitchFamily="2"/>
                          <a:cs typeface="Mangal" pitchFamily="2"/>
                        </a:rPr>
                        <a:t>Instalação de novo </a:t>
                      </a:r>
                      <a:r>
                        <a:rPr lang="pt-BR" sz="2000" b="0" i="0" u="none" strike="noStrike" kern="1200" cap="none" spc="0" baseline="0" dirty="0" err="1">
                          <a:ln>
                            <a:noFill/>
                          </a:ln>
                          <a:solidFill>
                            <a:srgbClr val="000000"/>
                          </a:solidFill>
                          <a:latin typeface="Calibri" pitchFamily="18"/>
                          <a:ea typeface="Microsoft YaHei" pitchFamily="2"/>
                          <a:cs typeface="Mangal" pitchFamily="2"/>
                        </a:rPr>
                        <a:t>posteamento</a:t>
                      </a:r>
                      <a:r>
                        <a:rPr lang="pt-BR" sz="2000" b="0" i="0" u="none" strike="noStrike" kern="1200" cap="none" spc="0" baseline="0" dirty="0">
                          <a:ln>
                            <a:noFill/>
                          </a:ln>
                          <a:solidFill>
                            <a:srgbClr val="000000"/>
                          </a:solidFill>
                          <a:latin typeface="Calibri" pitchFamily="18"/>
                          <a:ea typeface="Microsoft YaHei" pitchFamily="2"/>
                          <a:cs typeface="Mangal" pitchFamily="2"/>
                        </a:rPr>
                        <a:t> e luminárias;</a:t>
                      </a:r>
                    </a:p>
                  </a:txBody>
                  <a:tcPr/>
                </a:tc>
                <a:tc>
                  <a:txBody>
                    <a:bodyPr/>
                    <a:lstStyle/>
                    <a:p>
                      <a:pPr marL="0" marR="0" lvl="0" indent="0" algn="l" rtl="0" hangingPunct="1">
                        <a:lnSpc>
                          <a:spcPct val="100000"/>
                        </a:lnSpc>
                        <a:spcBef>
                          <a:spcPts val="0"/>
                        </a:spcBef>
                        <a:spcAft>
                          <a:spcPts val="0"/>
                        </a:spcAft>
                        <a:buNone/>
                        <a:tabLst/>
                      </a:pPr>
                      <a:r>
                        <a:rPr lang="pt-BR" sz="1800" b="0" i="0" u="none" strike="noStrike" kern="1200" cap="none" spc="0" baseline="0" dirty="0">
                          <a:ln>
                            <a:noFill/>
                          </a:ln>
                          <a:solidFill>
                            <a:srgbClr val="000000"/>
                          </a:solidFill>
                          <a:latin typeface="+mn-lt"/>
                          <a:ea typeface="Microsoft YaHei" pitchFamily="2"/>
                          <a:cs typeface="Mangal" pitchFamily="2"/>
                        </a:rPr>
                        <a:t>Início em uma semana</a:t>
                      </a:r>
                    </a:p>
                  </a:txBody>
                  <a:tcPr/>
                </a:tc>
                <a:tc>
                  <a:txBody>
                    <a:bodyPr/>
                    <a:lstStyle/>
                    <a:p>
                      <a:pPr marL="0" marR="0" lvl="0" indent="0" algn="l" rtl="0" hangingPunct="1">
                        <a:lnSpc>
                          <a:spcPct val="100000"/>
                        </a:lnSpc>
                        <a:spcBef>
                          <a:spcPts val="0"/>
                        </a:spcBef>
                        <a:spcAft>
                          <a:spcPts val="0"/>
                        </a:spcAft>
                        <a:buNone/>
                        <a:tabLst/>
                      </a:pPr>
                      <a:r>
                        <a:rPr lang="pt-BR" sz="1800" b="0" i="0" u="none" strike="noStrike" kern="1200" cap="none" spc="0" baseline="0" dirty="0">
                          <a:ln>
                            <a:noFill/>
                          </a:ln>
                          <a:solidFill>
                            <a:srgbClr val="000000"/>
                          </a:solidFill>
                          <a:latin typeface="+mn-lt"/>
                          <a:ea typeface="Microsoft YaHei" pitchFamily="2"/>
                          <a:cs typeface="Mangal" pitchFamily="2"/>
                        </a:rPr>
                        <a:t>SINFRA e Prefeitura</a:t>
                      </a:r>
                    </a:p>
                  </a:txBody>
                  <a:tcPr/>
                </a:tc>
                <a:extLst>
                  <a:ext uri="{0D108BD9-81ED-4DB2-BD59-A6C34878D82A}">
                    <a16:rowId xmlns:a16="http://schemas.microsoft.com/office/drawing/2014/main" val="2966928291"/>
                  </a:ext>
                </a:extLst>
              </a:tr>
              <a:tr h="954156">
                <a:tc>
                  <a:txBody>
                    <a:bodyPr/>
                    <a:lstStyle/>
                    <a:p>
                      <a:pPr marL="0" marR="0" lvl="0" indent="0" algn="l" rtl="0" hangingPunct="1">
                        <a:lnSpc>
                          <a:spcPct val="100000"/>
                        </a:lnSpc>
                        <a:spcBef>
                          <a:spcPts val="0"/>
                        </a:spcBef>
                        <a:spcAft>
                          <a:spcPts val="0"/>
                        </a:spcAft>
                        <a:buNone/>
                        <a:tabLst>
                          <a:tab pos="0" algn="l"/>
                        </a:tabLst>
                      </a:pPr>
                      <a:r>
                        <a:rPr lang="pt-BR" sz="2000" b="0" i="0" u="none" strike="noStrike" kern="1200" cap="none" spc="0" baseline="0" dirty="0">
                          <a:ln>
                            <a:noFill/>
                          </a:ln>
                          <a:solidFill>
                            <a:srgbClr val="000000"/>
                          </a:solidFill>
                          <a:latin typeface="Calibri" pitchFamily="18"/>
                          <a:ea typeface="Microsoft YaHei" pitchFamily="2"/>
                          <a:cs typeface="Mangal" pitchFamily="2"/>
                        </a:rPr>
                        <a:t>Modernização do sistema de segurança eletrônica, com câmeras e sistema de monitoramento modernos;</a:t>
                      </a:r>
                    </a:p>
                  </a:txBody>
                  <a:tcPr/>
                </a:tc>
                <a:tc>
                  <a:txBody>
                    <a:bodyPr/>
                    <a:lstStyle/>
                    <a:p>
                      <a:pPr marL="0" marR="0" indent="0" rtl="0" hangingPunct="0">
                        <a:lnSpc>
                          <a:spcPct val="100000"/>
                        </a:lnSpc>
                        <a:spcBef>
                          <a:spcPts val="0"/>
                        </a:spcBef>
                        <a:spcAft>
                          <a:spcPts val="0"/>
                        </a:spcAft>
                        <a:tabLst/>
                      </a:pPr>
                      <a:r>
                        <a:rPr lang="pt-BR" sz="1800" b="0" i="0" u="none" strike="noStrike" kern="1200" cap="none" spc="0" baseline="0" dirty="0">
                          <a:ln>
                            <a:noFill/>
                          </a:ln>
                          <a:solidFill>
                            <a:srgbClr val="000000"/>
                          </a:solidFill>
                          <a:latin typeface="+mn-lt"/>
                          <a:ea typeface="Microsoft YaHei" pitchFamily="2"/>
                          <a:cs typeface="Mangal" pitchFamily="2"/>
                        </a:rPr>
                        <a:t> Início de operação prevista para o mês de abril</a:t>
                      </a:r>
                      <a:endParaRPr lang="pt-BR" sz="1800" b="0" i="0" u="none" strike="noStrike" kern="1200" cap="none" dirty="0">
                        <a:ln>
                          <a:noFill/>
                        </a:ln>
                        <a:latin typeface="+mn-lt"/>
                        <a:ea typeface="Microsoft YaHei" pitchFamily="2"/>
                        <a:cs typeface="Mangal" pitchFamily="2"/>
                      </a:endParaRPr>
                    </a:p>
                  </a:txBody>
                  <a:tcPr/>
                </a:tc>
                <a:tc>
                  <a:txBody>
                    <a:bodyPr/>
                    <a:lstStyle/>
                    <a:p>
                      <a:pPr marL="0" marR="0" lvl="0" indent="0" rtl="0" hangingPunct="0">
                        <a:lnSpc>
                          <a:spcPct val="100000"/>
                        </a:lnSpc>
                        <a:spcBef>
                          <a:spcPts val="0"/>
                        </a:spcBef>
                        <a:spcAft>
                          <a:spcPts val="0"/>
                        </a:spcAft>
                        <a:buNone/>
                        <a:tabLst/>
                        <a:defRPr sz="1800"/>
                      </a:pPr>
                      <a:r>
                        <a:rPr lang="pt-BR" sz="1800" b="0" i="0" u="none" strike="noStrike" kern="1200" cap="none" dirty="0">
                          <a:ln>
                            <a:noFill/>
                          </a:ln>
                          <a:latin typeface="+mn-lt"/>
                          <a:ea typeface="Microsoft YaHei" pitchFamily="2"/>
                          <a:cs typeface="Mangal" pitchFamily="2"/>
                        </a:rPr>
                        <a:t>NTI e SINFRA</a:t>
                      </a:r>
                    </a:p>
                  </a:txBody>
                  <a:tcPr/>
                </a:tc>
                <a:extLst>
                  <a:ext uri="{0D108BD9-81ED-4DB2-BD59-A6C34878D82A}">
                    <a16:rowId xmlns:a16="http://schemas.microsoft.com/office/drawing/2014/main" val="1533000605"/>
                  </a:ext>
                </a:extLst>
              </a:tr>
              <a:tr h="1491311">
                <a:tc>
                  <a:txBody>
                    <a:bodyPr/>
                    <a:lstStyle/>
                    <a:p>
                      <a:pPr marL="0" marR="0" lvl="0" indent="0" algn="l" rtl="0" hangingPunct="1">
                        <a:lnSpc>
                          <a:spcPct val="100000"/>
                        </a:lnSpc>
                        <a:spcBef>
                          <a:spcPts val="0"/>
                        </a:spcBef>
                        <a:spcAft>
                          <a:spcPts val="0"/>
                        </a:spcAft>
                        <a:buNone/>
                        <a:tabLst>
                          <a:tab pos="0" algn="l"/>
                        </a:tabLst>
                      </a:pPr>
                      <a:r>
                        <a:rPr lang="pt-BR" sz="2000" b="0" i="0" u="none" strike="noStrike" kern="1200" cap="none" spc="0" baseline="0" dirty="0">
                          <a:ln>
                            <a:noFill/>
                          </a:ln>
                          <a:solidFill>
                            <a:srgbClr val="000000"/>
                          </a:solidFill>
                          <a:latin typeface="Calibri" pitchFamily="18"/>
                          <a:ea typeface="Microsoft YaHei" pitchFamily="2"/>
                          <a:cs typeface="Mangal" pitchFamily="2"/>
                        </a:rPr>
                        <a:t>Divulgação da estrutura de segurança existente na UFAL, bem como orientação sobre a forma de acionamento dos serviços de segurança, por meio de ações de comunicação junto à comunidade universitária (folders, sítio, aplicativo);</a:t>
                      </a:r>
                    </a:p>
                  </a:txBody>
                  <a:tcPr/>
                </a:tc>
                <a:tc>
                  <a:txBody>
                    <a:bodyPr/>
                    <a:lstStyle/>
                    <a:p>
                      <a:pPr marL="0" marR="0" indent="0" rtl="0" hangingPunct="0">
                        <a:lnSpc>
                          <a:spcPct val="100000"/>
                        </a:lnSpc>
                        <a:spcBef>
                          <a:spcPts val="0"/>
                        </a:spcBef>
                        <a:spcAft>
                          <a:spcPts val="0"/>
                        </a:spcAft>
                        <a:tabLst/>
                      </a:pPr>
                      <a:r>
                        <a:rPr lang="pt-BR" sz="1800" b="0" i="0" u="none" strike="noStrike" kern="1200" cap="none" dirty="0">
                          <a:ln>
                            <a:noFill/>
                          </a:ln>
                          <a:latin typeface="+mn-lt"/>
                          <a:ea typeface="Microsoft YaHei" pitchFamily="2"/>
                          <a:cs typeface="Mangal" pitchFamily="2"/>
                        </a:rPr>
                        <a:t>Processo de elaboração de materiais já iniciado</a:t>
                      </a:r>
                    </a:p>
                  </a:txBody>
                  <a:tcPr/>
                </a:tc>
                <a:tc>
                  <a:txBody>
                    <a:bodyPr/>
                    <a:lstStyle/>
                    <a:p>
                      <a:pPr marL="0" marR="0" lvl="0" indent="0" rtl="0" hangingPunct="0">
                        <a:lnSpc>
                          <a:spcPct val="100000"/>
                        </a:lnSpc>
                        <a:spcBef>
                          <a:spcPts val="0"/>
                        </a:spcBef>
                        <a:spcAft>
                          <a:spcPts val="0"/>
                        </a:spcAft>
                        <a:buNone/>
                        <a:tabLst/>
                        <a:defRPr sz="1800"/>
                      </a:pPr>
                      <a:r>
                        <a:rPr lang="pt-BR" sz="1800" b="0" i="0" u="none" strike="noStrike" kern="1200" cap="none" dirty="0">
                          <a:ln>
                            <a:noFill/>
                          </a:ln>
                          <a:latin typeface="+mn-lt"/>
                          <a:ea typeface="Microsoft YaHei" pitchFamily="2"/>
                          <a:cs typeface="Mangal" pitchFamily="2"/>
                        </a:rPr>
                        <a:t>SINFRA, ASCOM e NTI</a:t>
                      </a:r>
                    </a:p>
                  </a:txBody>
                  <a:tcPr/>
                </a:tc>
                <a:extLst>
                  <a:ext uri="{0D108BD9-81ED-4DB2-BD59-A6C34878D82A}">
                    <a16:rowId xmlns:a16="http://schemas.microsoft.com/office/drawing/2014/main" val="453110931"/>
                  </a:ext>
                </a:extLst>
              </a:tr>
              <a:tr h="1080052">
                <a:tc>
                  <a:txBody>
                    <a:bodyPr/>
                    <a:lstStyle/>
                    <a:p>
                      <a:pPr marL="0" marR="0" lvl="0" indent="0" algn="l" rtl="0" hangingPunct="1">
                        <a:lnSpc>
                          <a:spcPct val="100000"/>
                        </a:lnSpc>
                        <a:spcBef>
                          <a:spcPts val="0"/>
                        </a:spcBef>
                        <a:spcAft>
                          <a:spcPts val="0"/>
                        </a:spcAft>
                        <a:buNone/>
                        <a:tabLst>
                          <a:tab pos="0" algn="l"/>
                        </a:tabLst>
                      </a:pPr>
                      <a:r>
                        <a:rPr lang="pt-BR" sz="2000" b="0" i="0" u="none" strike="noStrike" kern="1200" cap="none" spc="0" baseline="0" dirty="0">
                          <a:ln>
                            <a:noFill/>
                          </a:ln>
                          <a:solidFill>
                            <a:srgbClr val="000000"/>
                          </a:solidFill>
                          <a:latin typeface="Calibri" pitchFamily="18"/>
                          <a:ea typeface="Microsoft YaHei" pitchFamily="2"/>
                          <a:cs typeface="Mangal" pitchFamily="2"/>
                        </a:rPr>
                        <a:t>Divulgação do Relatório de Segurança elaborado em parceria com a UFPE;</a:t>
                      </a:r>
                    </a:p>
                  </a:txBody>
                  <a:tcPr/>
                </a:tc>
                <a:tc>
                  <a:txBody>
                    <a:bodyPr/>
                    <a:lstStyle/>
                    <a:p>
                      <a:pPr marL="0" marR="0" indent="0" rtl="0" hangingPunct="0">
                        <a:lnSpc>
                          <a:spcPct val="100000"/>
                        </a:lnSpc>
                        <a:spcBef>
                          <a:spcPts val="0"/>
                        </a:spcBef>
                        <a:spcAft>
                          <a:spcPts val="0"/>
                        </a:spcAft>
                        <a:tabLst/>
                      </a:pPr>
                      <a:r>
                        <a:rPr lang="pt-BR" sz="2000" b="0" i="0" u="none" strike="noStrike" kern="1200" cap="none" dirty="0">
                          <a:ln>
                            <a:noFill/>
                          </a:ln>
                          <a:latin typeface="+mn-lt"/>
                          <a:ea typeface="Microsoft YaHei" pitchFamily="2"/>
                          <a:cs typeface="Mangal" pitchFamily="2"/>
                        </a:rPr>
                        <a:t>A definir com o Fórum dos Diretores</a:t>
                      </a:r>
                    </a:p>
                  </a:txBody>
                  <a:tcPr/>
                </a:tc>
                <a:tc>
                  <a:txBody>
                    <a:bodyPr/>
                    <a:lstStyle/>
                    <a:p>
                      <a:pPr marL="0" marR="0" lvl="0" indent="0" rtl="0" hangingPunct="0">
                        <a:lnSpc>
                          <a:spcPct val="100000"/>
                        </a:lnSpc>
                        <a:spcBef>
                          <a:spcPts val="0"/>
                        </a:spcBef>
                        <a:spcAft>
                          <a:spcPts val="0"/>
                        </a:spcAft>
                        <a:buNone/>
                        <a:tabLst/>
                        <a:defRPr sz="1800"/>
                      </a:pPr>
                      <a:r>
                        <a:rPr lang="pt-BR" sz="2000" b="0" i="0" u="none" strike="noStrike" kern="1200" cap="none" dirty="0">
                          <a:ln>
                            <a:noFill/>
                          </a:ln>
                          <a:latin typeface="+mn-lt"/>
                          <a:ea typeface="Microsoft YaHei" pitchFamily="2"/>
                          <a:cs typeface="Mangal" pitchFamily="2"/>
                        </a:rPr>
                        <a:t>SINFRA</a:t>
                      </a:r>
                    </a:p>
                  </a:txBody>
                  <a:tcPr/>
                </a:tc>
                <a:extLst>
                  <a:ext uri="{0D108BD9-81ED-4DB2-BD59-A6C34878D82A}">
                    <a16:rowId xmlns:a16="http://schemas.microsoft.com/office/drawing/2014/main" val="30410404"/>
                  </a:ext>
                </a:extLst>
              </a:tr>
            </a:tbl>
          </a:graphicData>
        </a:graphic>
      </p:graphicFrame>
    </p:spTree>
    <p:extLst>
      <p:ext uri="{BB962C8B-B14F-4D97-AF65-F5344CB8AC3E}">
        <p14:creationId xmlns:p14="http://schemas.microsoft.com/office/powerpoint/2010/main" val="19179480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98B921B-C114-4796-9608-10A4A6716294}"/>
              </a:ext>
            </a:extLst>
          </p:cNvPr>
          <p:cNvSpPr>
            <a:spLocks noGrp="1"/>
          </p:cNvSpPr>
          <p:nvPr>
            <p:ph type="title"/>
          </p:nvPr>
        </p:nvSpPr>
        <p:spPr>
          <a:xfrm>
            <a:off x="838200" y="365126"/>
            <a:ext cx="10515600" cy="748058"/>
          </a:xfrm>
        </p:spPr>
        <p:txBody>
          <a:bodyPr>
            <a:normAutofit/>
          </a:bodyPr>
          <a:lstStyle/>
          <a:p>
            <a:pPr algn="ctr"/>
            <a:r>
              <a:rPr lang="pt-BR" sz="3600" dirty="0"/>
              <a:t>AÇÕES DE MÉDIO PRAZO</a:t>
            </a:r>
          </a:p>
        </p:txBody>
      </p:sp>
      <p:graphicFrame>
        <p:nvGraphicFramePr>
          <p:cNvPr id="4" name="Espaço Reservado para Conteúdo 3">
            <a:extLst>
              <a:ext uri="{FF2B5EF4-FFF2-40B4-BE49-F238E27FC236}">
                <a16:creationId xmlns:a16="http://schemas.microsoft.com/office/drawing/2014/main" id="{8FCECFF2-8DE3-4167-BF6A-3DF58CB0BB18}"/>
              </a:ext>
            </a:extLst>
          </p:cNvPr>
          <p:cNvGraphicFramePr>
            <a:graphicFrameLocks noGrp="1"/>
          </p:cNvGraphicFramePr>
          <p:nvPr>
            <p:ph idx="1"/>
            <p:extLst>
              <p:ext uri="{D42A27DB-BD31-4B8C-83A1-F6EECF244321}">
                <p14:modId xmlns:p14="http://schemas.microsoft.com/office/powerpoint/2010/main" val="1668467389"/>
              </p:ext>
            </p:extLst>
          </p:nvPr>
        </p:nvGraphicFramePr>
        <p:xfrm>
          <a:off x="838200" y="1113184"/>
          <a:ext cx="9803295" cy="5102086"/>
        </p:xfrm>
        <a:graphic>
          <a:graphicData uri="http://schemas.openxmlformats.org/drawingml/2006/table">
            <a:tbl>
              <a:tblPr firstRow="1" bandRow="1">
                <a:tableStyleId>{5C22544A-7EE6-4342-B048-85BDC9FD1C3A}</a:tableStyleId>
              </a:tblPr>
              <a:tblGrid>
                <a:gridCol w="6066183">
                  <a:extLst>
                    <a:ext uri="{9D8B030D-6E8A-4147-A177-3AD203B41FA5}">
                      <a16:colId xmlns:a16="http://schemas.microsoft.com/office/drawing/2014/main" val="71450167"/>
                    </a:ext>
                  </a:extLst>
                </a:gridCol>
                <a:gridCol w="2133600">
                  <a:extLst>
                    <a:ext uri="{9D8B030D-6E8A-4147-A177-3AD203B41FA5}">
                      <a16:colId xmlns:a16="http://schemas.microsoft.com/office/drawing/2014/main" val="4088828070"/>
                    </a:ext>
                  </a:extLst>
                </a:gridCol>
                <a:gridCol w="1603512">
                  <a:extLst>
                    <a:ext uri="{9D8B030D-6E8A-4147-A177-3AD203B41FA5}">
                      <a16:colId xmlns:a16="http://schemas.microsoft.com/office/drawing/2014/main" val="1293880879"/>
                    </a:ext>
                  </a:extLst>
                </a:gridCol>
              </a:tblGrid>
              <a:tr h="543339">
                <a:tc>
                  <a:txBody>
                    <a:bodyPr/>
                    <a:lstStyle/>
                    <a:p>
                      <a:pPr algn="ctr"/>
                      <a:r>
                        <a:rPr lang="pt-BR" dirty="0"/>
                        <a:t>AÇÃO</a:t>
                      </a:r>
                    </a:p>
                  </a:txBody>
                  <a:tcPr/>
                </a:tc>
                <a:tc>
                  <a:txBody>
                    <a:bodyPr/>
                    <a:lstStyle/>
                    <a:p>
                      <a:pPr algn="ctr"/>
                      <a:r>
                        <a:rPr lang="pt-BR" dirty="0"/>
                        <a:t>PRAZO</a:t>
                      </a:r>
                    </a:p>
                  </a:txBody>
                  <a:tcPr/>
                </a:tc>
                <a:tc>
                  <a:txBody>
                    <a:bodyPr/>
                    <a:lstStyle/>
                    <a:p>
                      <a:pPr algn="ctr"/>
                      <a:r>
                        <a:rPr lang="pt-BR" sz="1600" dirty="0"/>
                        <a:t>RESPONSÁVEIS/ENVOLVIDOS</a:t>
                      </a:r>
                    </a:p>
                  </a:txBody>
                  <a:tcPr/>
                </a:tc>
                <a:extLst>
                  <a:ext uri="{0D108BD9-81ED-4DB2-BD59-A6C34878D82A}">
                    <a16:rowId xmlns:a16="http://schemas.microsoft.com/office/drawing/2014/main" val="2221644276"/>
                  </a:ext>
                </a:extLst>
              </a:tr>
              <a:tr h="609157">
                <a:tc>
                  <a:txBody>
                    <a:bodyPr/>
                    <a:lstStyle/>
                    <a:p>
                      <a:pPr marL="0" marR="0" lvl="0" indent="0" algn="l" rtl="0" hangingPunct="1">
                        <a:lnSpc>
                          <a:spcPct val="100000"/>
                        </a:lnSpc>
                        <a:spcBef>
                          <a:spcPts val="0"/>
                        </a:spcBef>
                        <a:spcAft>
                          <a:spcPts val="0"/>
                        </a:spcAft>
                        <a:buNone/>
                        <a:tabLst>
                          <a:tab pos="0" algn="l"/>
                        </a:tabLst>
                      </a:pPr>
                      <a:r>
                        <a:rPr lang="pt-BR" sz="2000" b="0" i="0" u="none" strike="noStrike" kern="1200" cap="none" spc="0" baseline="0" dirty="0">
                          <a:ln>
                            <a:noFill/>
                          </a:ln>
                          <a:solidFill>
                            <a:srgbClr val="000000"/>
                          </a:solidFill>
                          <a:latin typeface="Calibri" pitchFamily="18"/>
                          <a:ea typeface="Microsoft YaHei" pitchFamily="2"/>
                          <a:cs typeface="Mangal" pitchFamily="2"/>
                        </a:rPr>
                        <a:t>Licitação do contrato de jardinagem;</a:t>
                      </a:r>
                    </a:p>
                  </a:txBody>
                  <a:tcPr/>
                </a:tc>
                <a:tc>
                  <a:txBody>
                    <a:bodyPr/>
                    <a:lstStyle/>
                    <a:p>
                      <a:pPr marL="0" marR="0" lvl="0" indent="0" algn="l" rtl="0" hangingPunct="1">
                        <a:lnSpc>
                          <a:spcPct val="100000"/>
                        </a:lnSpc>
                        <a:spcBef>
                          <a:spcPts val="0"/>
                        </a:spcBef>
                        <a:spcAft>
                          <a:spcPts val="0"/>
                        </a:spcAft>
                        <a:buNone/>
                        <a:tabLst/>
                      </a:pPr>
                      <a:r>
                        <a:rPr lang="pt-BR" sz="2000" b="0" i="0" u="none" strike="noStrike" kern="1200" cap="none" spc="0" baseline="0" dirty="0">
                          <a:ln>
                            <a:noFill/>
                          </a:ln>
                          <a:solidFill>
                            <a:srgbClr val="000000"/>
                          </a:solidFill>
                          <a:latin typeface="Calibri" pitchFamily="18"/>
                          <a:ea typeface="Microsoft YaHei" pitchFamily="2"/>
                          <a:cs typeface="Mangal" pitchFamily="2"/>
                        </a:rPr>
                        <a:t>4 a 6 meses</a:t>
                      </a:r>
                    </a:p>
                  </a:txBody>
                  <a:tcPr/>
                </a:tc>
                <a:tc>
                  <a:txBody>
                    <a:bodyPr/>
                    <a:lstStyle/>
                    <a:p>
                      <a:pPr marL="0" marR="0" lvl="0" indent="0" algn="l" rtl="0" hangingPunct="1">
                        <a:lnSpc>
                          <a:spcPct val="100000"/>
                        </a:lnSpc>
                        <a:spcBef>
                          <a:spcPts val="0"/>
                        </a:spcBef>
                        <a:spcAft>
                          <a:spcPts val="0"/>
                        </a:spcAft>
                        <a:buNone/>
                        <a:tabLst/>
                      </a:pPr>
                      <a:r>
                        <a:rPr lang="pt-BR" sz="1800" b="0" i="0" u="none" strike="noStrike" kern="1200" cap="none" spc="0" baseline="0" dirty="0">
                          <a:ln>
                            <a:noFill/>
                          </a:ln>
                          <a:solidFill>
                            <a:srgbClr val="000000"/>
                          </a:solidFill>
                          <a:latin typeface="Calibri" pitchFamily="18"/>
                          <a:ea typeface="Microsoft YaHei" pitchFamily="2"/>
                          <a:cs typeface="Mangal" pitchFamily="2"/>
                        </a:rPr>
                        <a:t>SINFRA e PROGINST</a:t>
                      </a:r>
                    </a:p>
                  </a:txBody>
                  <a:tcPr/>
                </a:tc>
                <a:extLst>
                  <a:ext uri="{0D108BD9-81ED-4DB2-BD59-A6C34878D82A}">
                    <a16:rowId xmlns:a16="http://schemas.microsoft.com/office/drawing/2014/main" val="2966928291"/>
                  </a:ext>
                </a:extLst>
              </a:tr>
              <a:tr h="23853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2000" kern="1200" dirty="0">
                          <a:solidFill>
                            <a:schemeClr val="dk1"/>
                          </a:solidFill>
                          <a:effectLst/>
                          <a:latin typeface="+mn-lt"/>
                          <a:ea typeface="+mn-ea"/>
                          <a:cs typeface="+mn-cs"/>
                        </a:rPr>
                        <a:t>Elaboração de Relatório Interno com análise de vulnerabilidade das Unidades, apresentando propostas de ação a serem discutidas com os Diretores;</a:t>
                      </a:r>
                    </a:p>
                  </a:txBody>
                  <a:tcPr/>
                </a:tc>
                <a:tc>
                  <a:txBody>
                    <a:bodyPr/>
                    <a:lstStyle/>
                    <a:p>
                      <a:r>
                        <a:rPr lang="pt-BR" sz="2000" dirty="0"/>
                        <a:t>3 meses</a:t>
                      </a:r>
                    </a:p>
                  </a:txBody>
                  <a:tcPr/>
                </a:tc>
                <a:tc>
                  <a:txBody>
                    <a:bodyPr/>
                    <a:lstStyle/>
                    <a:p>
                      <a:r>
                        <a:rPr lang="pt-BR" sz="1800" dirty="0"/>
                        <a:t>SINFRA e Diretores das Unidades Acadêmicas e Campis</a:t>
                      </a:r>
                    </a:p>
                  </a:txBody>
                  <a:tcPr/>
                </a:tc>
                <a:extLst>
                  <a:ext uri="{0D108BD9-81ED-4DB2-BD59-A6C34878D82A}">
                    <a16:rowId xmlns:a16="http://schemas.microsoft.com/office/drawing/2014/main" val="2514753205"/>
                  </a:ext>
                </a:extLst>
              </a:tr>
              <a:tr h="1232453">
                <a:tc>
                  <a:txBody>
                    <a:bodyPr/>
                    <a:lstStyle/>
                    <a:p>
                      <a:pPr marL="0" marR="0" indent="0" rtl="0" hangingPunct="0">
                        <a:lnSpc>
                          <a:spcPct val="100000"/>
                        </a:lnSpc>
                        <a:spcBef>
                          <a:spcPts val="0"/>
                        </a:spcBef>
                        <a:spcAft>
                          <a:spcPts val="0"/>
                        </a:spcAft>
                        <a:tabLst/>
                      </a:pPr>
                      <a:r>
                        <a:rPr lang="pt-BR" sz="2000" b="0" i="0" u="none" strike="noStrike" kern="1200" cap="none" spc="0" baseline="0" dirty="0">
                          <a:ln>
                            <a:noFill/>
                          </a:ln>
                          <a:solidFill>
                            <a:srgbClr val="000000"/>
                          </a:solidFill>
                          <a:latin typeface="Calibri" pitchFamily="18"/>
                          <a:ea typeface="Microsoft YaHei" pitchFamily="2"/>
                          <a:cs typeface="Mangal" pitchFamily="2"/>
                        </a:rPr>
                        <a:t>Mapeamento da qualidade da iluminação do A. C. Simões com a colaboração do grupo de pesquisa iluminação – CTEC (Prof. Ricardo </a:t>
                      </a:r>
                      <a:r>
                        <a:rPr lang="pt-BR" sz="2000" b="0" i="0" u="none" strike="noStrike" kern="1200" cap="none" spc="0" baseline="0" dirty="0" err="1">
                          <a:ln>
                            <a:noFill/>
                          </a:ln>
                          <a:solidFill>
                            <a:srgbClr val="000000"/>
                          </a:solidFill>
                          <a:latin typeface="Calibri" pitchFamily="18"/>
                          <a:ea typeface="Microsoft YaHei" pitchFamily="2"/>
                          <a:cs typeface="Mangal" pitchFamily="2"/>
                        </a:rPr>
                        <a:t>Cabus</a:t>
                      </a:r>
                      <a:r>
                        <a:rPr lang="pt-BR" sz="2000" b="0" i="0" u="none" strike="noStrike" kern="1200" cap="none" spc="0" baseline="0" dirty="0">
                          <a:ln>
                            <a:noFill/>
                          </a:ln>
                          <a:solidFill>
                            <a:srgbClr val="000000"/>
                          </a:solidFill>
                          <a:latin typeface="Calibri" pitchFamily="18"/>
                          <a:ea typeface="Microsoft YaHei" pitchFamily="2"/>
                          <a:cs typeface="Mangal" pitchFamily="2"/>
                        </a:rPr>
                        <a:t>  e Prof. </a:t>
                      </a:r>
                      <a:r>
                        <a:rPr lang="pt-BR" sz="2000" b="0" i="0" u="none" strike="noStrike" kern="1200" cap="none" spc="0" baseline="0" dirty="0" err="1">
                          <a:ln>
                            <a:noFill/>
                          </a:ln>
                          <a:solidFill>
                            <a:srgbClr val="000000"/>
                          </a:solidFill>
                          <a:latin typeface="Calibri" pitchFamily="18"/>
                          <a:ea typeface="Microsoft YaHei" pitchFamily="2"/>
                          <a:cs typeface="Mangal" pitchFamily="2"/>
                        </a:rPr>
                        <a:t>Wellinsilvio</a:t>
                      </a:r>
                      <a:r>
                        <a:rPr lang="pt-BR" sz="2000" b="0" i="0" u="none" strike="noStrike" kern="1200" cap="none" spc="0" baseline="0" dirty="0">
                          <a:ln>
                            <a:noFill/>
                          </a:ln>
                          <a:solidFill>
                            <a:srgbClr val="000000"/>
                          </a:solidFill>
                          <a:latin typeface="Calibri" pitchFamily="18"/>
                          <a:ea typeface="Microsoft YaHei" pitchFamily="2"/>
                          <a:cs typeface="Mangal" pitchFamily="2"/>
                        </a:rPr>
                        <a:t> Santos)</a:t>
                      </a:r>
                      <a:endParaRPr lang="pt-BR" sz="2000" b="0" i="0" u="none" strike="noStrike" kern="1200" cap="none" dirty="0">
                        <a:ln>
                          <a:noFill/>
                        </a:ln>
                        <a:latin typeface="Liberation Sans" pitchFamily="18"/>
                        <a:ea typeface="Microsoft YaHei" pitchFamily="2"/>
                        <a:cs typeface="Mangal" pitchFamily="2"/>
                      </a:endParaRPr>
                    </a:p>
                  </a:txBody>
                  <a:tcPr/>
                </a:tc>
                <a:tc>
                  <a:txBody>
                    <a:bodyPr/>
                    <a:lstStyle/>
                    <a:p>
                      <a:pPr marL="0" marR="0" indent="0" rtl="0" hangingPunct="0">
                        <a:lnSpc>
                          <a:spcPct val="100000"/>
                        </a:lnSpc>
                        <a:spcBef>
                          <a:spcPts val="0"/>
                        </a:spcBef>
                        <a:spcAft>
                          <a:spcPts val="0"/>
                        </a:spcAft>
                        <a:tabLst/>
                      </a:pPr>
                      <a:r>
                        <a:rPr lang="pt-BR" sz="2000" b="0" i="0" u="none" strike="noStrike" kern="1200" cap="none" dirty="0">
                          <a:ln>
                            <a:noFill/>
                          </a:ln>
                          <a:latin typeface="+mn-lt"/>
                          <a:ea typeface="Microsoft YaHei" pitchFamily="2"/>
                          <a:cs typeface="Mangal" pitchFamily="2"/>
                        </a:rPr>
                        <a:t>2 meses</a:t>
                      </a:r>
                    </a:p>
                  </a:txBody>
                  <a:tcPr/>
                </a:tc>
                <a:tc>
                  <a:txBody>
                    <a:bodyPr/>
                    <a:lstStyle/>
                    <a:p>
                      <a:pPr marL="0" marR="0" indent="0" rtl="0" hangingPunct="0">
                        <a:lnSpc>
                          <a:spcPct val="100000"/>
                        </a:lnSpc>
                        <a:spcBef>
                          <a:spcPts val="0"/>
                        </a:spcBef>
                        <a:spcAft>
                          <a:spcPts val="0"/>
                        </a:spcAft>
                        <a:tabLst/>
                      </a:pPr>
                      <a:r>
                        <a:rPr lang="pt-BR" sz="1800" b="0" i="0" u="none" strike="noStrike" kern="1200" cap="none" dirty="0">
                          <a:ln>
                            <a:noFill/>
                          </a:ln>
                          <a:latin typeface="+mn-lt"/>
                          <a:ea typeface="Microsoft YaHei" pitchFamily="2"/>
                          <a:cs typeface="Mangal" pitchFamily="2"/>
                        </a:rPr>
                        <a:t>Grupo de Pesquisa e SINFRA</a:t>
                      </a:r>
                    </a:p>
                  </a:txBody>
                  <a:tcPr/>
                </a:tc>
                <a:extLst>
                  <a:ext uri="{0D108BD9-81ED-4DB2-BD59-A6C34878D82A}">
                    <a16:rowId xmlns:a16="http://schemas.microsoft.com/office/drawing/2014/main" val="1533000605"/>
                  </a:ext>
                </a:extLst>
              </a:tr>
              <a:tr h="1109206">
                <a:tc>
                  <a:txBody>
                    <a:bodyPr/>
                    <a:lstStyle/>
                    <a:p>
                      <a:pPr marL="0" marR="0" lvl="0" indent="0" algn="l" defTabSz="914400" rtl="0" eaLnBrk="1" fontAlgn="auto" latinLnBrk="0" hangingPunct="1">
                        <a:lnSpc>
                          <a:spcPct val="100000"/>
                        </a:lnSpc>
                        <a:spcBef>
                          <a:spcPts val="0"/>
                        </a:spcBef>
                        <a:spcAft>
                          <a:spcPts val="0"/>
                        </a:spcAft>
                        <a:buClrTx/>
                        <a:buSzTx/>
                        <a:buFontTx/>
                        <a:buNone/>
                        <a:tabLst>
                          <a:tab pos="0" algn="l"/>
                        </a:tabLst>
                        <a:defRPr/>
                      </a:pPr>
                      <a:r>
                        <a:rPr lang="pt-BR" sz="2000" b="0" i="0" u="none" strike="noStrike" kern="1200" cap="none" spc="0" baseline="0" dirty="0">
                          <a:ln>
                            <a:noFill/>
                          </a:ln>
                          <a:solidFill>
                            <a:srgbClr val="000000"/>
                          </a:solidFill>
                          <a:latin typeface="Calibri" pitchFamily="18"/>
                          <a:ea typeface="Microsoft YaHei" pitchFamily="2"/>
                          <a:cs typeface="Mangal" pitchFamily="2"/>
                        </a:rPr>
                        <a:t>Implantação do sistema de segurança eletrônica nos </a:t>
                      </a:r>
                      <a:r>
                        <a:rPr lang="pt-BR" sz="2000" b="0" i="1" u="none" strike="noStrike" kern="1200" cap="none" spc="0" baseline="0" dirty="0">
                          <a:ln>
                            <a:noFill/>
                          </a:ln>
                          <a:solidFill>
                            <a:srgbClr val="000000"/>
                          </a:solidFill>
                          <a:latin typeface="Calibri" pitchFamily="18"/>
                          <a:ea typeface="Microsoft YaHei" pitchFamily="2"/>
                          <a:cs typeface="Mangal" pitchFamily="2"/>
                        </a:rPr>
                        <a:t>Campi</a:t>
                      </a:r>
                      <a:r>
                        <a:rPr lang="pt-BR" sz="2000" b="0" i="0" u="none" strike="noStrike" kern="1200" cap="none" spc="0" baseline="0" dirty="0">
                          <a:ln>
                            <a:noFill/>
                          </a:ln>
                          <a:solidFill>
                            <a:srgbClr val="000000"/>
                          </a:solidFill>
                          <a:latin typeface="Calibri" pitchFamily="18"/>
                          <a:ea typeface="Microsoft YaHei" pitchFamily="2"/>
                          <a:cs typeface="Mangal" pitchFamily="2"/>
                        </a:rPr>
                        <a:t> do interior;</a:t>
                      </a:r>
                    </a:p>
                  </a:txBody>
                  <a:tcPr/>
                </a:tc>
                <a:tc>
                  <a:txBody>
                    <a:bodyPr/>
                    <a:lstStyle/>
                    <a:p>
                      <a:pPr marL="0" marR="0" indent="0" rtl="0" hangingPunct="0">
                        <a:lnSpc>
                          <a:spcPct val="100000"/>
                        </a:lnSpc>
                        <a:spcBef>
                          <a:spcPts val="0"/>
                        </a:spcBef>
                        <a:spcAft>
                          <a:spcPts val="0"/>
                        </a:spcAft>
                        <a:tabLst/>
                      </a:pPr>
                      <a:r>
                        <a:rPr lang="pt-BR" sz="2000" b="0" i="0" u="none" strike="noStrike" kern="1200" cap="none" dirty="0">
                          <a:ln>
                            <a:noFill/>
                          </a:ln>
                          <a:latin typeface="+mn-lt"/>
                          <a:ea typeface="Microsoft YaHei" pitchFamily="2"/>
                          <a:cs typeface="Mangal" pitchFamily="2"/>
                        </a:rPr>
                        <a:t>120 dias</a:t>
                      </a:r>
                    </a:p>
                  </a:txBody>
                  <a:tcPr/>
                </a:tc>
                <a:tc>
                  <a:txBody>
                    <a:bodyPr/>
                    <a:lstStyle/>
                    <a:p>
                      <a:pPr marL="0" marR="0" lvl="0" indent="0" rtl="0" hangingPunct="0">
                        <a:lnSpc>
                          <a:spcPct val="100000"/>
                        </a:lnSpc>
                        <a:spcBef>
                          <a:spcPts val="0"/>
                        </a:spcBef>
                        <a:spcAft>
                          <a:spcPts val="0"/>
                        </a:spcAft>
                        <a:buNone/>
                        <a:tabLst/>
                        <a:defRPr sz="1800"/>
                      </a:pPr>
                      <a:r>
                        <a:rPr lang="pt-BR" sz="1800" b="0" i="0" u="none" strike="noStrike" kern="1200" cap="none" dirty="0">
                          <a:ln>
                            <a:noFill/>
                          </a:ln>
                          <a:latin typeface="+mn-lt"/>
                          <a:ea typeface="Microsoft YaHei" pitchFamily="2"/>
                          <a:cs typeface="Mangal" pitchFamily="2"/>
                        </a:rPr>
                        <a:t>NTI e SINFRA</a:t>
                      </a:r>
                    </a:p>
                  </a:txBody>
                  <a:tcPr/>
                </a:tc>
                <a:extLst>
                  <a:ext uri="{0D108BD9-81ED-4DB2-BD59-A6C34878D82A}">
                    <a16:rowId xmlns:a16="http://schemas.microsoft.com/office/drawing/2014/main" val="2605721467"/>
                  </a:ext>
                </a:extLst>
              </a:tr>
            </a:tbl>
          </a:graphicData>
        </a:graphic>
      </p:graphicFrame>
    </p:spTree>
    <p:extLst>
      <p:ext uri="{BB962C8B-B14F-4D97-AF65-F5344CB8AC3E}">
        <p14:creationId xmlns:p14="http://schemas.microsoft.com/office/powerpoint/2010/main" val="4170448097"/>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416</TotalTime>
  <Words>1754</Words>
  <Application>Microsoft Office PowerPoint</Application>
  <PresentationFormat>Widescreen</PresentationFormat>
  <Paragraphs>149</Paragraphs>
  <Slides>17</Slides>
  <Notes>0</Notes>
  <HiddenSlides>0</HiddenSlides>
  <MMClips>0</MMClips>
  <ScaleCrop>false</ScaleCrop>
  <HeadingPairs>
    <vt:vector size="6" baseType="variant">
      <vt:variant>
        <vt:lpstr>Fontes usadas</vt:lpstr>
      </vt:variant>
      <vt:variant>
        <vt:i4>6</vt:i4>
      </vt:variant>
      <vt:variant>
        <vt:lpstr>Tema</vt:lpstr>
      </vt:variant>
      <vt:variant>
        <vt:i4>1</vt:i4>
      </vt:variant>
      <vt:variant>
        <vt:lpstr>Títulos de slides</vt:lpstr>
      </vt:variant>
      <vt:variant>
        <vt:i4>17</vt:i4>
      </vt:variant>
    </vt:vector>
  </HeadingPairs>
  <TitlesOfParts>
    <vt:vector size="24" baseType="lpstr">
      <vt:lpstr>Microsoft YaHei</vt:lpstr>
      <vt:lpstr>Arial</vt:lpstr>
      <vt:lpstr>Calibri</vt:lpstr>
      <vt:lpstr>Calibri Light</vt:lpstr>
      <vt:lpstr>Liberation Sans</vt:lpstr>
      <vt:lpstr>Mangal</vt:lpstr>
      <vt:lpstr>Tema do Office</vt:lpstr>
      <vt:lpstr>Segurança Institucional da UFAL</vt:lpstr>
      <vt:lpstr>AÇÕES EMERGENCIAIS</vt:lpstr>
      <vt:lpstr>AÇÕES EMERGENCIAIS</vt:lpstr>
      <vt:lpstr>Ações adotadas pela Reitoria da UFAL desde 2016 </vt:lpstr>
      <vt:lpstr>Apresentação do PowerPoint</vt:lpstr>
      <vt:lpstr>Apresentação do PowerPoint</vt:lpstr>
      <vt:lpstr>A partir da atuação do GT Interno de Segurança da UFAL </vt:lpstr>
      <vt:lpstr>Ações de Curto Prazo</vt:lpstr>
      <vt:lpstr>AÇÕES DE MÉDIO PRAZO</vt:lpstr>
      <vt:lpstr>AÇÕES DE MÉDIO PRAZO</vt:lpstr>
      <vt:lpstr>AÇÕES DE MÉDIO PRAZO</vt:lpstr>
      <vt:lpstr>AÇÕES DE MÉDIO PRAZO</vt:lpstr>
      <vt:lpstr>AÇÕES DE MÉDIO PRAZO</vt:lpstr>
      <vt:lpstr>AÇÕES DE MÉDIO PRAZO</vt:lpstr>
      <vt:lpstr>  A Política de Segurança a ser instituída na UFAL, deverá prever ações coordenadas, considerando: </vt:lpstr>
      <vt:lpstr>Apresentação do PowerPoint</vt:lpstr>
      <vt:lpstr>Apresentação do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Thiago Rafael do Prado Silva</dc:creator>
  <cp:lastModifiedBy>Chefia de Gabinete</cp:lastModifiedBy>
  <cp:revision>31</cp:revision>
  <dcterms:created xsi:type="dcterms:W3CDTF">2017-01-19T17:57:03Z</dcterms:created>
  <dcterms:modified xsi:type="dcterms:W3CDTF">2018-03-20T19:57:30Z</dcterms:modified>
</cp:coreProperties>
</file>