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450" r:id="rId3"/>
    <p:sldId id="451" r:id="rId4"/>
    <p:sldId id="452" r:id="rId5"/>
    <p:sldId id="482" r:id="rId6"/>
    <p:sldId id="493" r:id="rId7"/>
    <p:sldId id="365" r:id="rId8"/>
    <p:sldId id="483" r:id="rId9"/>
    <p:sldId id="481" r:id="rId10"/>
    <p:sldId id="454" r:id="rId11"/>
    <p:sldId id="484" r:id="rId12"/>
    <p:sldId id="485" r:id="rId13"/>
    <p:sldId id="486" r:id="rId14"/>
    <p:sldId id="487" r:id="rId15"/>
    <p:sldId id="488" r:id="rId16"/>
    <p:sldId id="490" r:id="rId17"/>
    <p:sldId id="489" r:id="rId18"/>
    <p:sldId id="491" r:id="rId19"/>
    <p:sldId id="494" r:id="rId20"/>
    <p:sldId id="492" r:id="rId21"/>
    <p:sldId id="324" r:id="rId22"/>
  </p:sldIdLst>
  <p:sldSz cx="9144000" cy="5143500" type="screen16x9"/>
  <p:notesSz cx="6858000" cy="9144000"/>
  <p:embeddedFontLst>
    <p:embeddedFont>
      <p:font typeface="Abel" panose="020B0604020202020204" charset="0"/>
      <p:regular r:id="rId24"/>
    </p:embeddedFont>
    <p:embeddedFont>
      <p:font typeface="Encode Sans Semi Condensed Light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CC00"/>
    <a:srgbClr val="FF00FF"/>
    <a:srgbClr val="FFFFCC"/>
    <a:srgbClr val="FFFF00"/>
    <a:srgbClr val="FF9933"/>
    <a:srgbClr val="336600"/>
    <a:srgbClr val="996633"/>
    <a:srgbClr val="D54362"/>
    <a:srgbClr val="465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02CACA-2BBC-48C7-928C-5C18DB9259E6}">
  <a:tblStyle styleId="{4C02CACA-2BBC-48C7-928C-5C18DB9259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6443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9255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0220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550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8901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5489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629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006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6028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26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364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842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662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159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49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30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74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247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7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48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9800" y="1226529"/>
            <a:ext cx="559400" cy="5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0740" y="3088850"/>
            <a:ext cx="868960" cy="85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1593450"/>
            <a:ext cx="9144000" cy="1956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514802" y="2010200"/>
            <a:ext cx="6390300" cy="11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1593450"/>
            <a:ext cx="81600" cy="195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t="31689"/>
          <a:stretch/>
        </p:blipFill>
        <p:spPr>
          <a:xfrm>
            <a:off x="4559800" y="0"/>
            <a:ext cx="2083749" cy="14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8458" y="3151700"/>
            <a:ext cx="1313988" cy="12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8102" y="1154949"/>
            <a:ext cx="868951" cy="8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r="31299"/>
          <a:stretch/>
        </p:blipFill>
        <p:spPr>
          <a:xfrm>
            <a:off x="8642451" y="2072900"/>
            <a:ext cx="501551" cy="7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 b="56829"/>
          <a:stretch/>
        </p:blipFill>
        <p:spPr>
          <a:xfrm>
            <a:off x="3900877" y="4430104"/>
            <a:ext cx="1680351" cy="7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28627" y="490650"/>
            <a:ext cx="675751" cy="6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 rotWithShape="1">
          <a:blip r:embed="rId2">
            <a:alphaModFix/>
          </a:blip>
          <a:srcRect b="31745"/>
          <a:stretch/>
        </p:blipFill>
        <p:spPr>
          <a:xfrm>
            <a:off x="7671151" y="4688730"/>
            <a:ext cx="675751" cy="454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6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63" name="Google Shape;63;p6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514800" y="1582775"/>
            <a:ext cx="2991000" cy="29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55591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377" lvl="1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566" lvl="2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754" lvl="3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5943" lvl="4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131" lvl="5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320" lvl="6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509" lvl="7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697" lvl="8" indent="-35559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2"/>
          </p:nvPr>
        </p:nvSpPr>
        <p:spPr>
          <a:xfrm>
            <a:off x="3897595" y="1582775"/>
            <a:ext cx="2991000" cy="29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55591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377" lvl="1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566" lvl="2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754" lvl="3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5943" lvl="4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131" lvl="5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320" lvl="6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509" lvl="7" indent="-355591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697" lvl="8" indent="-35559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8404386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9" name="Google Shape;69;p6"/>
          <p:cNvPicPr preferRelativeResize="0"/>
          <p:nvPr/>
        </p:nvPicPr>
        <p:blipFill rotWithShape="1">
          <a:blip r:embed="rId3">
            <a:alphaModFix/>
          </a:blip>
          <a:srcRect t="24000"/>
          <a:stretch/>
        </p:blipFill>
        <p:spPr>
          <a:xfrm>
            <a:off x="6282252" y="0"/>
            <a:ext cx="1446375" cy="10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0026" y="2266737"/>
            <a:ext cx="1004351" cy="98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 r="24408"/>
          <a:stretch/>
        </p:blipFill>
        <p:spPr>
          <a:xfrm>
            <a:off x="8277325" y="3336984"/>
            <a:ext cx="866675" cy="113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7325" y="1248138"/>
            <a:ext cx="675747" cy="6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>
            <a:spLocks noGrp="1"/>
          </p:cNvSpPr>
          <p:nvPr>
            <p:ph type="sldNum" idx="12"/>
          </p:nvPr>
        </p:nvSpPr>
        <p:spPr>
          <a:xfrm>
            <a:off x="8404386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37" name="Google Shape;13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0477" y="2416470"/>
            <a:ext cx="595151" cy="58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7449" y="232391"/>
            <a:ext cx="595151" cy="5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107" y="3969629"/>
            <a:ext cx="929773" cy="9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3">
            <a:alphaModFix/>
          </a:blip>
          <a:srcRect t="30623"/>
          <a:stretch/>
        </p:blipFill>
        <p:spPr>
          <a:xfrm>
            <a:off x="315902" y="4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327" y="1351154"/>
            <a:ext cx="710100" cy="69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3927" y="3686354"/>
            <a:ext cx="841700" cy="8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2"/>
          <p:cNvPicPr preferRelativeResize="0"/>
          <p:nvPr/>
        </p:nvPicPr>
        <p:blipFill rotWithShape="1">
          <a:blip r:embed="rId3">
            <a:alphaModFix/>
          </a:blip>
          <a:srcRect r="28769"/>
          <a:stretch/>
        </p:blipFill>
        <p:spPr>
          <a:xfrm>
            <a:off x="7910125" y="182979"/>
            <a:ext cx="1233875" cy="17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 rotWithShape="1">
          <a:blip r:embed="rId3">
            <a:alphaModFix/>
          </a:blip>
          <a:srcRect l="29303"/>
          <a:stretch/>
        </p:blipFill>
        <p:spPr>
          <a:xfrm>
            <a:off x="2" y="2680300"/>
            <a:ext cx="315900" cy="4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6831"/>
            </a:avLst>
          </a:prstGeom>
          <a:noFill/>
          <a:ln>
            <a:noFill/>
          </a:ln>
        </p:spPr>
      </p:pic>
      <p:sp>
        <p:nvSpPr>
          <p:cNvPr id="147" name="Google Shape;147;p13"/>
          <p:cNvSpPr txBox="1">
            <a:spLocks noGrp="1"/>
          </p:cNvSpPr>
          <p:nvPr>
            <p:ph type="sldNum" idx="12"/>
          </p:nvPr>
        </p:nvSpPr>
        <p:spPr>
          <a:xfrm>
            <a:off x="4297651" y="4796725"/>
            <a:ext cx="548700" cy="3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48" name="Google Shape;148;p13"/>
          <p:cNvPicPr preferRelativeResize="0"/>
          <p:nvPr/>
        </p:nvPicPr>
        <p:blipFill rotWithShape="1">
          <a:blip r:embed="rId3">
            <a:alphaModFix/>
          </a:blip>
          <a:srcRect r="23559"/>
          <a:stretch/>
        </p:blipFill>
        <p:spPr>
          <a:xfrm>
            <a:off x="8876369" y="3664275"/>
            <a:ext cx="267633" cy="3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 rotWithShape="1">
          <a:blip r:embed="rId4">
            <a:alphaModFix/>
          </a:blip>
          <a:srcRect t="38453"/>
          <a:stretch/>
        </p:blipFill>
        <p:spPr>
          <a:xfrm>
            <a:off x="7280775" y="-1"/>
            <a:ext cx="490400" cy="2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3"/>
          <p:cNvPicPr preferRelativeResize="0"/>
          <p:nvPr/>
        </p:nvPicPr>
        <p:blipFill rotWithShape="1">
          <a:blip r:embed="rId4">
            <a:alphaModFix/>
          </a:blip>
          <a:srcRect b="35991"/>
          <a:stretch/>
        </p:blipFill>
        <p:spPr>
          <a:xfrm>
            <a:off x="439127" y="4553979"/>
            <a:ext cx="929775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 rotWithShape="1">
          <a:blip r:embed="rId3">
            <a:alphaModFix/>
          </a:blip>
          <a:srcRect t="30623"/>
          <a:stretch/>
        </p:blipFill>
        <p:spPr>
          <a:xfrm>
            <a:off x="439127" y="4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251" y="1240364"/>
            <a:ext cx="548700" cy="54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7202" y="4143954"/>
            <a:ext cx="841700" cy="8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 rotWithShape="1">
          <a:blip r:embed="rId3">
            <a:alphaModFix/>
          </a:blip>
          <a:srcRect r="28769"/>
          <a:stretch/>
        </p:blipFill>
        <p:spPr>
          <a:xfrm>
            <a:off x="8430749" y="1014413"/>
            <a:ext cx="713251" cy="9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3">
            <a:alphaModFix/>
          </a:blip>
          <a:srcRect l="29303"/>
          <a:stretch/>
        </p:blipFill>
        <p:spPr>
          <a:xfrm>
            <a:off x="2" y="2350450"/>
            <a:ext cx="315900" cy="4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Encode Sans Semi Condensed Light"/>
              <a:buChar char="▸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■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6" y="46736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59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>
            <a:spLocks noGrp="1"/>
          </p:cNvSpPr>
          <p:nvPr>
            <p:ph type="ctrTitle"/>
          </p:nvPr>
        </p:nvSpPr>
        <p:spPr>
          <a:xfrm>
            <a:off x="348019" y="1603612"/>
            <a:ext cx="6974005" cy="194480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sz="4300" dirty="0"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</a:rPr>
              <a:t>Panorama da Covid-19</a:t>
            </a:r>
            <a:br>
              <a:rPr lang="pt-BR" sz="4300" dirty="0"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</a:rPr>
            </a:br>
            <a:r>
              <a:rPr lang="pt-BR" sz="4300" dirty="0"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</a:rPr>
              <a:t>em Alagoas em Janeiro/2022</a:t>
            </a:r>
            <a:endParaRPr lang="pt-BR" sz="4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740E98F-D0B2-446A-A04D-0513BC98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683" y="1599925"/>
            <a:ext cx="3600000" cy="19542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B73150E-49B1-4F62-A3F0-C930690471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4318" y="1594644"/>
            <a:ext cx="3600000" cy="195949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0052A-5199-475B-B759-5199A4EA7905}"/>
              </a:ext>
            </a:extLst>
          </p:cNvPr>
          <p:cNvSpPr txBox="1"/>
          <p:nvPr/>
        </p:nvSpPr>
        <p:spPr>
          <a:xfrm>
            <a:off x="709683" y="3746310"/>
            <a:ext cx="360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19 a 25/12/21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58 novos casos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C611D0-FE07-4C0E-B8A4-27A4E42049AC}"/>
              </a:ext>
            </a:extLst>
          </p:cNvPr>
          <p:cNvSpPr txBox="1"/>
          <p:nvPr/>
        </p:nvSpPr>
        <p:spPr>
          <a:xfrm>
            <a:off x="4834317" y="3746310"/>
            <a:ext cx="360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16 a 22/12/21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3.639 novos casos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3F3B96F-4468-4EE8-A3D0-C85F346401E3}"/>
              </a:ext>
            </a:extLst>
          </p:cNvPr>
          <p:cNvSpPr txBox="1"/>
          <p:nvPr/>
        </p:nvSpPr>
        <p:spPr>
          <a:xfrm>
            <a:off x="3258000" y="3801180"/>
            <a:ext cx="2624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B0604020202020204" charset="0"/>
              </a:rPr>
              <a:t>▲ 6.274%</a:t>
            </a:r>
          </a:p>
        </p:txBody>
      </p:sp>
    </p:spTree>
    <p:extLst>
      <p:ext uri="{BB962C8B-B14F-4D97-AF65-F5344CB8AC3E}">
        <p14:creationId xmlns:p14="http://schemas.microsoft.com/office/powerpoint/2010/main" val="31712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0052A-5199-475B-B759-5199A4EA7905}"/>
              </a:ext>
            </a:extLst>
          </p:cNvPr>
          <p:cNvSpPr txBox="1"/>
          <p:nvPr/>
        </p:nvSpPr>
        <p:spPr>
          <a:xfrm>
            <a:off x="709683" y="3746310"/>
            <a:ext cx="360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19 a 25/12/21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5 novos óbitos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C611D0-FE07-4C0E-B8A4-27A4E42049AC}"/>
              </a:ext>
            </a:extLst>
          </p:cNvPr>
          <p:cNvSpPr txBox="1"/>
          <p:nvPr/>
        </p:nvSpPr>
        <p:spPr>
          <a:xfrm>
            <a:off x="4834317" y="3746310"/>
            <a:ext cx="360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16 a 22/01/22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12 novos óbitos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3F3B96F-4468-4EE8-A3D0-C85F346401E3}"/>
              </a:ext>
            </a:extLst>
          </p:cNvPr>
          <p:cNvSpPr txBox="1"/>
          <p:nvPr/>
        </p:nvSpPr>
        <p:spPr>
          <a:xfrm>
            <a:off x="3258000" y="3801180"/>
            <a:ext cx="2624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B0604020202020204" charset="0"/>
              </a:rPr>
              <a:t>▲ 240%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38EC60-33CC-4652-BF56-392E88C1D5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23D4D"/>
              </a:clrFrom>
              <a:clrTo>
                <a:srgbClr val="323D4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682" y="1580345"/>
            <a:ext cx="3659394" cy="19828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A246ADA-C1BD-4BD5-A4A3-F6092BABC3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922" y="1538388"/>
            <a:ext cx="3659395" cy="20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0052A-5199-475B-B759-5199A4EA7905}"/>
              </a:ext>
            </a:extLst>
          </p:cNvPr>
          <p:cNvSpPr txBox="1"/>
          <p:nvPr/>
        </p:nvSpPr>
        <p:spPr>
          <a:xfrm>
            <a:off x="709683" y="3746310"/>
            <a:ext cx="36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19 a 25/12/21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C611D0-FE07-4C0E-B8A4-27A4E42049AC}"/>
              </a:ext>
            </a:extLst>
          </p:cNvPr>
          <p:cNvSpPr txBox="1"/>
          <p:nvPr/>
        </p:nvSpPr>
        <p:spPr>
          <a:xfrm>
            <a:off x="4834317" y="3746310"/>
            <a:ext cx="36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16 a 22/01/22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1AB088-09C5-4B7A-9FAA-6CB6610483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23D4D"/>
              </a:clrFrom>
              <a:clrTo>
                <a:srgbClr val="323D4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547" y="1549822"/>
            <a:ext cx="3600000" cy="20438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4AAD669-7E86-4B96-98D2-C736379E12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4317" y="1519300"/>
            <a:ext cx="3600000" cy="204640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7D91B2A-4A9C-4431-B7FF-F853DC1EAC5D}"/>
              </a:ext>
            </a:extLst>
          </p:cNvPr>
          <p:cNvSpPr/>
          <p:nvPr/>
        </p:nvSpPr>
        <p:spPr>
          <a:xfrm>
            <a:off x="3521122" y="2784144"/>
            <a:ext cx="655092" cy="21154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1D56870-BDAA-464B-BDFE-0F063445D1DB}"/>
              </a:ext>
            </a:extLst>
          </p:cNvPr>
          <p:cNvSpPr/>
          <p:nvPr/>
        </p:nvSpPr>
        <p:spPr>
          <a:xfrm>
            <a:off x="7460775" y="2859205"/>
            <a:ext cx="721057" cy="232013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1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0052A-5199-475B-B759-5199A4EA7905}"/>
              </a:ext>
            </a:extLst>
          </p:cNvPr>
          <p:cNvSpPr txBox="1"/>
          <p:nvPr/>
        </p:nvSpPr>
        <p:spPr>
          <a:xfrm>
            <a:off x="709683" y="3746310"/>
            <a:ext cx="36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19 a 25/12/21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C611D0-FE07-4C0E-B8A4-27A4E42049AC}"/>
              </a:ext>
            </a:extLst>
          </p:cNvPr>
          <p:cNvSpPr txBox="1"/>
          <p:nvPr/>
        </p:nvSpPr>
        <p:spPr>
          <a:xfrm>
            <a:off x="4834317" y="3746310"/>
            <a:ext cx="36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16 a 22/01/22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29393F-8EAC-484D-9A8C-50D875EF7A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3268" y="1580346"/>
            <a:ext cx="3601658" cy="19828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F6C8B96-507D-41A8-B329-5A870E3F9D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23D4D"/>
              </a:clrFrom>
              <a:clrTo>
                <a:srgbClr val="323D4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733" y="1562875"/>
            <a:ext cx="3600000" cy="200028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646DCD7-E096-4DC5-BD4C-4B99524637E2}"/>
              </a:ext>
            </a:extLst>
          </p:cNvPr>
          <p:cNvSpPr/>
          <p:nvPr/>
        </p:nvSpPr>
        <p:spPr>
          <a:xfrm>
            <a:off x="3603009" y="2681785"/>
            <a:ext cx="491319" cy="21154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3AA2032-A7E1-4FB9-AEFE-4D8952AD327C}"/>
              </a:ext>
            </a:extLst>
          </p:cNvPr>
          <p:cNvSpPr/>
          <p:nvPr/>
        </p:nvSpPr>
        <p:spPr>
          <a:xfrm>
            <a:off x="7569958" y="2684059"/>
            <a:ext cx="491319" cy="21154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002499D-EEAB-444C-82F5-CA462D5F22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928" y="1583523"/>
            <a:ext cx="3600000" cy="19895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0052A-5199-475B-B759-5199A4EA7905}"/>
              </a:ext>
            </a:extLst>
          </p:cNvPr>
          <p:cNvSpPr txBox="1"/>
          <p:nvPr/>
        </p:nvSpPr>
        <p:spPr>
          <a:xfrm>
            <a:off x="709683" y="3746310"/>
            <a:ext cx="36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19 a 25/12/21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C611D0-FE07-4C0E-B8A4-27A4E42049AC}"/>
              </a:ext>
            </a:extLst>
          </p:cNvPr>
          <p:cNvSpPr txBox="1"/>
          <p:nvPr/>
        </p:nvSpPr>
        <p:spPr>
          <a:xfrm>
            <a:off x="4834317" y="3746310"/>
            <a:ext cx="36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16 a 22/01/22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3F3B96F-4468-4EE8-A3D0-C85F346401E3}"/>
              </a:ext>
            </a:extLst>
          </p:cNvPr>
          <p:cNvSpPr txBox="1"/>
          <p:nvPr/>
        </p:nvSpPr>
        <p:spPr>
          <a:xfrm>
            <a:off x="3258000" y="3801180"/>
            <a:ext cx="2624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B0604020202020204" charset="0"/>
              </a:rPr>
              <a:t>▲ 19x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3AA2032-A7E1-4FB9-AEFE-4D8952AD327C}"/>
              </a:ext>
            </a:extLst>
          </p:cNvPr>
          <p:cNvSpPr/>
          <p:nvPr/>
        </p:nvSpPr>
        <p:spPr>
          <a:xfrm>
            <a:off x="7506270" y="3077570"/>
            <a:ext cx="750626" cy="13647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ADBDE3-BE0B-4A2E-9EF7-8775A996DE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23D4D"/>
              </a:clrFrom>
              <a:clrTo>
                <a:srgbClr val="323D4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074" y="1580346"/>
            <a:ext cx="3600000" cy="199276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646DCD7-E096-4DC5-BD4C-4B99524637E2}"/>
              </a:ext>
            </a:extLst>
          </p:cNvPr>
          <p:cNvSpPr/>
          <p:nvPr/>
        </p:nvSpPr>
        <p:spPr>
          <a:xfrm>
            <a:off x="3514298" y="3063922"/>
            <a:ext cx="736980" cy="13647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0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6712645-6812-4502-962F-27080EE391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929" y="1559094"/>
            <a:ext cx="3561590" cy="20140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84A998-8F15-4D42-8630-7A332066DF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23D4D"/>
              </a:clrFrom>
              <a:clrTo>
                <a:srgbClr val="323D4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073" y="1559094"/>
            <a:ext cx="3600000" cy="201402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0052A-5199-475B-B759-5199A4EA7905}"/>
              </a:ext>
            </a:extLst>
          </p:cNvPr>
          <p:cNvSpPr txBox="1"/>
          <p:nvPr/>
        </p:nvSpPr>
        <p:spPr>
          <a:xfrm>
            <a:off x="709683" y="3746310"/>
            <a:ext cx="360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19 a 25/12/21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87 municípios em situação baixíssima</a:t>
            </a: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e muito baixa de criticidade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C611D0-FE07-4C0E-B8A4-27A4E42049AC}"/>
              </a:ext>
            </a:extLst>
          </p:cNvPr>
          <p:cNvSpPr txBox="1"/>
          <p:nvPr/>
        </p:nvSpPr>
        <p:spPr>
          <a:xfrm>
            <a:off x="4834317" y="3746310"/>
            <a:ext cx="360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16 a 22/01/22</a:t>
            </a:r>
          </a:p>
          <a:p>
            <a:pPr algn="ctr"/>
            <a:endParaRPr lang="pt-BR" sz="1000" b="1" dirty="0">
              <a:solidFill>
                <a:schemeClr val="bg1"/>
              </a:solidFill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52 municípios em situação baixíssima</a:t>
            </a:r>
          </a:p>
          <a:p>
            <a:pPr algn="ctr"/>
            <a:r>
              <a:rPr lang="pt-BR" sz="1000" b="1" dirty="0">
                <a:solidFill>
                  <a:schemeClr val="bg1"/>
                </a:solidFill>
              </a:rPr>
              <a:t>e muito baixa de criticidade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3AA2032-A7E1-4FB9-AEFE-4D8952AD327C}"/>
              </a:ext>
            </a:extLst>
          </p:cNvPr>
          <p:cNvSpPr/>
          <p:nvPr/>
        </p:nvSpPr>
        <p:spPr>
          <a:xfrm>
            <a:off x="7465325" y="2722728"/>
            <a:ext cx="871194" cy="320723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46DCD7-E096-4DC5-BD4C-4B99524637E2}"/>
              </a:ext>
            </a:extLst>
          </p:cNvPr>
          <p:cNvSpPr/>
          <p:nvPr/>
        </p:nvSpPr>
        <p:spPr>
          <a:xfrm>
            <a:off x="3493827" y="2866030"/>
            <a:ext cx="757451" cy="33437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9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4F0DBC-63D5-4D22-BB1A-294752A5D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28"/>
          <a:stretch/>
        </p:blipFill>
        <p:spPr>
          <a:xfrm>
            <a:off x="2828925" y="2042564"/>
            <a:ext cx="3486150" cy="173141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021DD93-234A-4CFF-871A-54EA58C622AF}"/>
              </a:ext>
            </a:extLst>
          </p:cNvPr>
          <p:cNvSpPr txBox="1"/>
          <p:nvPr/>
        </p:nvSpPr>
        <p:spPr>
          <a:xfrm>
            <a:off x="2828925" y="1180809"/>
            <a:ext cx="3486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Escala de Criticidade</a:t>
            </a:r>
          </a:p>
        </p:txBody>
      </p:sp>
    </p:spTree>
    <p:extLst>
      <p:ext uri="{BB962C8B-B14F-4D97-AF65-F5344CB8AC3E}">
        <p14:creationId xmlns:p14="http://schemas.microsoft.com/office/powerpoint/2010/main" val="169900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0936150-3A3F-4AD2-8DDF-9DAAA3F1B6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13C4C"/>
              </a:clrFrom>
              <a:clrTo>
                <a:srgbClr val="313C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4285" y="1656496"/>
            <a:ext cx="3600000" cy="19601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7D8EE3C-21ED-495F-89A2-BBAE4977D6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23D4D"/>
              </a:clrFrom>
              <a:clrTo>
                <a:srgbClr val="323D4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715" y="1656496"/>
            <a:ext cx="3600000" cy="196015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5EEEA7A-0216-45D1-A628-891141F9B315}"/>
              </a:ext>
            </a:extLst>
          </p:cNvPr>
          <p:cNvSpPr/>
          <p:nvPr/>
        </p:nvSpPr>
        <p:spPr>
          <a:xfrm>
            <a:off x="7390262" y="1698479"/>
            <a:ext cx="914401" cy="66258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165B5CA-D387-498E-9944-94F0311ABF78}"/>
              </a:ext>
            </a:extLst>
          </p:cNvPr>
          <p:cNvSpPr txBox="1"/>
          <p:nvPr/>
        </p:nvSpPr>
        <p:spPr>
          <a:xfrm>
            <a:off x="709683" y="3746310"/>
            <a:ext cx="360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00FFFF"/>
                </a:solidFill>
              </a:rPr>
              <a:t>Semana 05 a 11/12/21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EF21C46-BF81-4F76-AE53-3101ED154B69}"/>
              </a:ext>
            </a:extLst>
          </p:cNvPr>
          <p:cNvSpPr txBox="1"/>
          <p:nvPr/>
        </p:nvSpPr>
        <p:spPr>
          <a:xfrm>
            <a:off x="4834317" y="3746310"/>
            <a:ext cx="360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FF00"/>
                </a:solidFill>
              </a:rPr>
              <a:t>Semana 16 a 22/01/22</a:t>
            </a:r>
          </a:p>
        </p:txBody>
      </p:sp>
    </p:spTree>
    <p:extLst>
      <p:ext uri="{BB962C8B-B14F-4D97-AF65-F5344CB8AC3E}">
        <p14:creationId xmlns:p14="http://schemas.microsoft.com/office/powerpoint/2010/main" val="250580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479D2D-44DC-40CB-A94A-51FFDC656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75" y="891182"/>
            <a:ext cx="5578650" cy="33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7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2685CD-C4BA-4B6C-BD4C-2C84F0C36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00" y="845855"/>
            <a:ext cx="2894400" cy="345179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5EEEA7A-0216-45D1-A628-891141F9B315}"/>
              </a:ext>
            </a:extLst>
          </p:cNvPr>
          <p:cNvSpPr/>
          <p:nvPr/>
        </p:nvSpPr>
        <p:spPr>
          <a:xfrm>
            <a:off x="4101152" y="1186688"/>
            <a:ext cx="1112293" cy="9969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03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514800" y="809151"/>
            <a:ext cx="6373800" cy="6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dirty="0"/>
              <a:t>Leva em consideração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35EE25-8328-40D3-9158-FE8B574A3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285" y="1658203"/>
            <a:ext cx="4619430" cy="3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7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D6DD02-5BB4-4169-9419-A42601EC7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429" y="623893"/>
            <a:ext cx="2683141" cy="389571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5EEEA7A-0216-45D1-A628-891141F9B315}"/>
              </a:ext>
            </a:extLst>
          </p:cNvPr>
          <p:cNvSpPr/>
          <p:nvPr/>
        </p:nvSpPr>
        <p:spPr>
          <a:xfrm>
            <a:off x="4455994" y="1890215"/>
            <a:ext cx="1112293" cy="21836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E1C9F20-F978-4A93-B364-2A4F44C5704B}"/>
              </a:ext>
            </a:extLst>
          </p:cNvPr>
          <p:cNvSpPr/>
          <p:nvPr/>
        </p:nvSpPr>
        <p:spPr>
          <a:xfrm>
            <a:off x="4387753" y="2539905"/>
            <a:ext cx="1112293" cy="21836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4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"/>
          <p:cNvSpPr/>
          <p:nvPr/>
        </p:nvSpPr>
        <p:spPr>
          <a:xfrm>
            <a:off x="7151" y="1638850"/>
            <a:ext cx="9144000" cy="3504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3" name="Google Shape;423;p36"/>
          <p:cNvSpPr txBox="1">
            <a:spLocks noGrp="1"/>
          </p:cNvSpPr>
          <p:nvPr>
            <p:ph type="sldNum" idx="12"/>
          </p:nvPr>
        </p:nvSpPr>
        <p:spPr>
          <a:xfrm>
            <a:off x="8404385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424" name="Google Shape;424;p36"/>
          <p:cNvSpPr txBox="1">
            <a:spLocks noGrp="1"/>
          </p:cNvSpPr>
          <p:nvPr>
            <p:ph type="ctrTitle" idx="4294967295"/>
          </p:nvPr>
        </p:nvSpPr>
        <p:spPr>
          <a:xfrm>
            <a:off x="1282351" y="2696997"/>
            <a:ext cx="6593700" cy="77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pt-BR" dirty="0"/>
              <a:t>Obrigado</a:t>
            </a:r>
            <a:r>
              <a:rPr lang="en" dirty="0"/>
              <a:t>!</a:t>
            </a:r>
            <a:endParaRPr dirty="0"/>
          </a:p>
        </p:txBody>
      </p:sp>
      <p:sp>
        <p:nvSpPr>
          <p:cNvPr id="425" name="Google Shape;425;p36"/>
          <p:cNvSpPr txBox="1">
            <a:spLocks noGrp="1"/>
          </p:cNvSpPr>
          <p:nvPr>
            <p:ph type="subTitle" idx="4294967295"/>
          </p:nvPr>
        </p:nvSpPr>
        <p:spPr>
          <a:xfrm>
            <a:off x="1282351" y="3418380"/>
            <a:ext cx="6593700" cy="9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pt-BR" sz="1800" dirty="0"/>
              <a:t>esdras.andrade@igdema.ufal.br</a:t>
            </a:r>
            <a:endParaRPr sz="1800" dirty="0"/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" sz="1800" dirty="0"/>
              <a:t>(82) 9-8829-2528</a:t>
            </a:r>
            <a:endParaRPr sz="1800" b="1" dirty="0"/>
          </a:p>
        </p:txBody>
      </p:sp>
      <p:pic>
        <p:nvPicPr>
          <p:cNvPr id="7" name="Google Shape;177;p16">
            <a:extLst>
              <a:ext uri="{FF2B5EF4-FFF2-40B4-BE49-F238E27FC236}">
                <a16:creationId xmlns:a16="http://schemas.microsoft.com/office/drawing/2014/main" id="{C3EE0142-2B40-439E-B720-828AFD89B81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455644" y="596014"/>
            <a:ext cx="2247013" cy="2258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29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514800" y="809151"/>
            <a:ext cx="6373800" cy="6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dirty="0"/>
              <a:t>Disponível em: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B6385C-7A47-4C07-8B2E-87D57039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96" y="1995984"/>
            <a:ext cx="2021172" cy="202117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680DE91-49D7-4CD3-8A49-6F220B1E5E3C}"/>
              </a:ext>
            </a:extLst>
          </p:cNvPr>
          <p:cNvSpPr txBox="1"/>
          <p:nvPr/>
        </p:nvSpPr>
        <p:spPr>
          <a:xfrm>
            <a:off x="3050274" y="1927744"/>
            <a:ext cx="451058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B0604020202020204" charset="0"/>
              </a:rPr>
              <a:t>bit.ly/3aeUAKm</a:t>
            </a:r>
          </a:p>
          <a:p>
            <a:endParaRPr lang="pt-BR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Negrito"/>
            </a:endParaRPr>
          </a:p>
          <a:p>
            <a:endParaRPr lang="pt-BR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Negrito"/>
            </a:endParaRPr>
          </a:p>
          <a:p>
            <a:r>
              <a:rPr lang="pt-B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l" panose="020B0604020202020204" charset="0"/>
              </a:rPr>
              <a:t>Domínio Público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l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0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514800" y="809151"/>
            <a:ext cx="6373800" cy="6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dirty="0"/>
              <a:t>Baseado nos dados de: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49F451-6979-4C1B-A3F3-841913E25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49" y="1702263"/>
            <a:ext cx="6074302" cy="31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1B80BA-84CA-41BF-AAAA-2D9E59806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" y="636750"/>
            <a:ext cx="7740000" cy="3870000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4E5F617-0086-441C-B4C8-D74FC12A0911}"/>
              </a:ext>
            </a:extLst>
          </p:cNvPr>
          <p:cNvCxnSpPr/>
          <p:nvPr/>
        </p:nvCxnSpPr>
        <p:spPr>
          <a:xfrm flipH="1">
            <a:off x="1125940" y="2006221"/>
            <a:ext cx="73160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41A99E9-EEC4-40BF-8158-D1EFC35BE6A1}"/>
              </a:ext>
            </a:extLst>
          </p:cNvPr>
          <p:cNvCxnSpPr>
            <a:cxnSpLocks/>
          </p:cNvCxnSpPr>
          <p:nvPr/>
        </p:nvCxnSpPr>
        <p:spPr>
          <a:xfrm flipH="1">
            <a:off x="1125940" y="2950191"/>
            <a:ext cx="7316060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F84D133-3E62-4406-A7FF-92D6C535A0B3}"/>
              </a:ext>
            </a:extLst>
          </p:cNvPr>
          <p:cNvCxnSpPr/>
          <p:nvPr/>
        </p:nvCxnSpPr>
        <p:spPr>
          <a:xfrm flipH="1">
            <a:off x="1125940" y="3816824"/>
            <a:ext cx="731606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88A6C17D-72E0-4C6A-834E-70B21AB90C5E}"/>
              </a:ext>
            </a:extLst>
          </p:cNvPr>
          <p:cNvSpPr/>
          <p:nvPr/>
        </p:nvSpPr>
        <p:spPr>
          <a:xfrm>
            <a:off x="8134065" y="1869744"/>
            <a:ext cx="375313" cy="213587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7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9544F5E0-16F3-4C1F-988B-6AF99829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449" y="1352380"/>
            <a:ext cx="5306165" cy="121937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8DD2681-41E0-4293-8094-94E534374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922" y="2876167"/>
            <a:ext cx="5315692" cy="119079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8F9D713-54C1-4FB6-8DC8-75368F3C35DF}"/>
              </a:ext>
            </a:extLst>
          </p:cNvPr>
          <p:cNvSpPr/>
          <p:nvPr/>
        </p:nvSpPr>
        <p:spPr>
          <a:xfrm>
            <a:off x="3794076" y="1962065"/>
            <a:ext cx="3483538" cy="19192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E013D64-2664-47F5-8B49-C863B7A59A75}"/>
              </a:ext>
            </a:extLst>
          </p:cNvPr>
          <p:cNvSpPr/>
          <p:nvPr/>
        </p:nvSpPr>
        <p:spPr>
          <a:xfrm>
            <a:off x="3794076" y="1577644"/>
            <a:ext cx="3483538" cy="191922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B0B825C-303E-411C-AAD8-E8F443714DB7}"/>
              </a:ext>
            </a:extLst>
          </p:cNvPr>
          <p:cNvSpPr/>
          <p:nvPr/>
        </p:nvSpPr>
        <p:spPr>
          <a:xfrm>
            <a:off x="3794076" y="3110634"/>
            <a:ext cx="3483538" cy="191922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CFB3136-290B-4C18-92A3-464C548D6325}"/>
              </a:ext>
            </a:extLst>
          </p:cNvPr>
          <p:cNvSpPr/>
          <p:nvPr/>
        </p:nvSpPr>
        <p:spPr>
          <a:xfrm>
            <a:off x="3794076" y="3482060"/>
            <a:ext cx="3483538" cy="19192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7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CC3BFE-C0B5-4810-B0AD-FE92CAE8E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95" y="636077"/>
            <a:ext cx="6867809" cy="3871345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6A26D6A2-93F4-4A58-B916-21CBAEA9CB8F}"/>
              </a:ext>
            </a:extLst>
          </p:cNvPr>
          <p:cNvCxnSpPr/>
          <p:nvPr/>
        </p:nvCxnSpPr>
        <p:spPr>
          <a:xfrm flipH="1">
            <a:off x="6107373" y="1187355"/>
            <a:ext cx="116006" cy="8802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94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81430C-C636-4673-9CA9-2EF3C893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" y="636750"/>
            <a:ext cx="7740000" cy="3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40CA09-58BA-4861-952D-98758FB3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88" y="636750"/>
            <a:ext cx="6865424" cy="3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43505"/>
      </p:ext>
    </p:extLst>
  </p:cSld>
  <p:clrMapOvr>
    <a:masterClrMapping/>
  </p:clrMapOvr>
</p:sld>
</file>

<file path=ppt/theme/theme1.xml><?xml version="1.0" encoding="utf-8"?>
<a:theme xmlns:a="http://schemas.openxmlformats.org/drawingml/2006/main" name="Pandarus template">
  <a:themeElements>
    <a:clrScheme name="Custom 347">
      <a:dk1>
        <a:srgbClr val="001033"/>
      </a:dk1>
      <a:lt1>
        <a:srgbClr val="FFFFFF"/>
      </a:lt1>
      <a:dk2>
        <a:srgbClr val="5E636F"/>
      </a:dk2>
      <a:lt2>
        <a:srgbClr val="F2F3F5"/>
      </a:lt2>
      <a:accent1>
        <a:srgbClr val="05356E"/>
      </a:accent1>
      <a:accent2>
        <a:srgbClr val="0455A4"/>
      </a:accent2>
      <a:accent3>
        <a:srgbClr val="0679D6"/>
      </a:accent3>
      <a:accent4>
        <a:srgbClr val="098CF2"/>
      </a:accent4>
      <a:accent5>
        <a:srgbClr val="50C0ED"/>
      </a:accent5>
      <a:accent6>
        <a:srgbClr val="7BE4F7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143</Words>
  <Application>Microsoft Office PowerPoint</Application>
  <PresentationFormat>Apresentação na tela (16:9)</PresentationFormat>
  <Paragraphs>44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Abel</vt:lpstr>
      <vt:lpstr>Arial</vt:lpstr>
      <vt:lpstr>Encode Sans Semi Condensed Light</vt:lpstr>
      <vt:lpstr>ArialNegrito</vt:lpstr>
      <vt:lpstr>Pandarus template</vt:lpstr>
      <vt:lpstr>Panorama da Covid-19 em Alagoas em Janeiro/2022</vt:lpstr>
      <vt:lpstr>Leva em consideração</vt:lpstr>
      <vt:lpstr>Disponível em:</vt:lpstr>
      <vt:lpstr>Baseado nos dados de: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Estimativa da Vulnerabilidade Socioespacial dos Bairros de Maceió à Pandemia de Covid-19</dc:title>
  <dc:creator>Esdras Andrade</dc:creator>
  <cp:lastModifiedBy>Esdras Andrade</cp:lastModifiedBy>
  <cp:revision>374</cp:revision>
  <dcterms:modified xsi:type="dcterms:W3CDTF">2022-01-25T12:48:28Z</dcterms:modified>
</cp:coreProperties>
</file>